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1" r:id="rId3"/>
    <p:sldId id="288" r:id="rId4"/>
    <p:sldId id="289" r:id="rId5"/>
    <p:sldId id="295" r:id="rId6"/>
    <p:sldId id="291" r:id="rId7"/>
    <p:sldId id="296" r:id="rId8"/>
    <p:sldId id="297" r:id="rId9"/>
    <p:sldId id="292" r:id="rId10"/>
    <p:sldId id="298" r:id="rId11"/>
    <p:sldId id="299" r:id="rId12"/>
    <p:sldId id="294" r:id="rId13"/>
    <p:sldId id="301" r:id="rId14"/>
    <p:sldId id="300" r:id="rId15"/>
    <p:sldId id="302" r:id="rId16"/>
    <p:sldId id="28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88"/>
            <p14:sldId id="289"/>
            <p14:sldId id="295"/>
            <p14:sldId id="291"/>
            <p14:sldId id="296"/>
            <p14:sldId id="297"/>
            <p14:sldId id="292"/>
            <p14:sldId id="298"/>
            <p14:sldId id="299"/>
            <p14:sldId id="294"/>
            <p14:sldId id="301"/>
            <p14:sldId id="300"/>
            <p14:sldId id="302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59" d="100"/>
          <a:sy n="59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10.3.2015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9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10.3.2015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72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cs-CZ" smtClean="0"/>
              <a:pPr/>
              <a:t>11</a:t>
            </a:fld>
            <a:endParaRPr lang="cs-CZ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cs-CZ" smtClean="0"/>
              <a:pPr/>
              <a:t>13</a:t>
            </a:fld>
            <a:endParaRPr lang="cs-CZ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cs-CZ" smtClean="0"/>
              <a:pPr/>
              <a:t>14</a:t>
            </a:fld>
            <a:endParaRPr lang="cs-CZ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cs-CZ" smtClean="0"/>
              <a:pPr/>
              <a:t>15</a:t>
            </a:fld>
            <a:endParaRPr lang="cs-CZ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sz="1200" dirty="0" smtClean="0"/>
              <a:t>Toto je další možnost.</a:t>
            </a:r>
            <a:r>
              <a:rPr lang="cs-CZ" sz="1200" baseline="0" dirty="0" smtClean="0"/>
              <a:t> pro snímky s přehledem využívající přechody.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10.3.2015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oukupm@c-budejovice.cz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snizkovaj@c-budejovice.cz" TargetMode="External"/><Relationship Id="rId5" Type="http://schemas.openxmlformats.org/officeDocument/2006/relationships/hyperlink" Target="mailto:kamisovap@c-budejovice.cz" TargetMode="External"/><Relationship Id="rId4" Type="http://schemas.openxmlformats.org/officeDocument/2006/relationships/hyperlink" Target="mailto:vasekv@c-budejovice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mailto:oudriten@necoss.net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mailto:opis@jck.izscr.cz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hyperlink" Target="mailto:krizovy.stab@c-budejovice.cz" TargetMode="Externa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Školení starostů obcí ORP České Budějovice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691680" y="4038600"/>
            <a:ext cx="7043248" cy="2630760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Mgr. </a:t>
            </a:r>
            <a:r>
              <a:rPr lang="cs-CZ" sz="2400" b="1" dirty="0" smtClean="0"/>
              <a:t>Miloslav Soukup</a:t>
            </a:r>
            <a:endParaRPr lang="cs-CZ" sz="2400" b="1" dirty="0"/>
          </a:p>
          <a:p>
            <a:r>
              <a:rPr lang="cs-CZ" sz="2400" dirty="0"/>
              <a:t>Magistrát města České Budějovice, krizové řízení</a:t>
            </a:r>
          </a:p>
          <a:p>
            <a:endParaRPr lang="cs-CZ" sz="2400" dirty="0"/>
          </a:p>
          <a:p>
            <a:r>
              <a:rPr lang="cs-CZ" sz="3600" dirty="0"/>
              <a:t>10. 3. 2015</a:t>
            </a:r>
          </a:p>
          <a:p>
            <a:r>
              <a:rPr lang="cs-CZ" sz="3600" dirty="0"/>
              <a:t> 24. 3. 2015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5"/>
          <p:cNvSpPr>
            <a:spLocks noChangeArrowheads="1"/>
          </p:cNvSpPr>
          <p:nvPr/>
        </p:nvSpPr>
        <p:spPr bwMode="auto">
          <a:xfrm>
            <a:off x="2646784" y="743024"/>
            <a:ext cx="2462212" cy="5492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cs-CZ" altLang="cs-CZ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Předseda krizového štábu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Jiří Svoboda</a:t>
            </a:r>
            <a:endParaRPr kumimoji="0" lang="cs-CZ" altLang="cs-CZ" sz="12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74"/>
          <p:cNvSpPr>
            <a:spLocks noChangeArrowheads="1"/>
          </p:cNvSpPr>
          <p:nvPr/>
        </p:nvSpPr>
        <p:spPr bwMode="auto">
          <a:xfrm>
            <a:off x="5139159" y="1027187"/>
            <a:ext cx="2725737" cy="1543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Č</a:t>
            </a:r>
            <a:r>
              <a:rPr kumimoji="0" lang="cs-CZ" altLang="cs-CZ" sz="1200" b="1" i="0" u="sng" strike="noStrike" cap="none" normalizeH="0" baseline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lenové bezpečnostní rady</a:t>
            </a:r>
            <a:endParaRPr kumimoji="0" lang="cs-CZ" altLang="cs-CZ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Jiří Svoboda 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Ivo Moravec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Zdeněk Řeřábek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MUDr. Karel Bláha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plk. Ing. Petr Polívka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Vilém Vávra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plk. Mgr. JUDr. Michal Holčapek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73"/>
          <p:cNvSpPr>
            <a:spLocks noChangeArrowheads="1"/>
          </p:cNvSpPr>
          <p:nvPr/>
        </p:nvSpPr>
        <p:spPr bwMode="auto">
          <a:xfrm>
            <a:off x="5482059" y="3032199"/>
            <a:ext cx="2286000" cy="4572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Tajemník bezpečnostní rady a KŠ  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Miloslav Soukup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72"/>
          <p:cNvSpPr>
            <a:spLocks noChangeArrowheads="1"/>
          </p:cNvSpPr>
          <p:nvPr/>
        </p:nvSpPr>
        <p:spPr bwMode="auto">
          <a:xfrm>
            <a:off x="2853159" y="2944887"/>
            <a:ext cx="2171700" cy="63976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cs-CZ" altLang="cs-CZ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altLang="cs-CZ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směny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Jan Kostík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mjr. Mgr. Vojtěch </a:t>
            </a:r>
            <a:r>
              <a:rPr kumimoji="0" lang="cs-CZ" alt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Boubal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71"/>
          <p:cNvSpPr>
            <a:spLocks noChangeArrowheads="1"/>
          </p:cNvSpPr>
          <p:nvPr/>
        </p:nvSpPr>
        <p:spPr bwMode="auto">
          <a:xfrm>
            <a:off x="5253459" y="3610049"/>
            <a:ext cx="2217737" cy="12573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Sekretariát krizového štábu</a:t>
            </a:r>
            <a:endPara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Martin Veselský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Jitka Welzlová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Ing. Václav Binder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Jana Sovová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Iveta Snopková</a:t>
            </a: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  Lenka </a:t>
            </a:r>
            <a:r>
              <a:rPr kumimoji="0" lang="cs-CZ" altLang="cs-CZ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Marýšková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  Alena Huleová</a:t>
            </a: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70"/>
          <p:cNvSpPr>
            <a:spLocks noChangeArrowheads="1"/>
          </p:cNvSpPr>
          <p:nvPr/>
        </p:nvSpPr>
        <p:spPr bwMode="auto">
          <a:xfrm>
            <a:off x="1506958" y="5280099"/>
            <a:ext cx="1027113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součinnosti a komunikace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Ing.Jiří</a:t>
            </a: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Mareš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nprap. Roman Bílek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Mlčák Martin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Jana Hrubá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69"/>
          <p:cNvSpPr>
            <a:spLocks noChangeArrowheads="1"/>
          </p:cNvSpPr>
          <p:nvPr/>
        </p:nvSpPr>
        <p:spPr bwMode="auto">
          <a:xfrm>
            <a:off x="2556296" y="5275337"/>
            <a:ext cx="936625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týlového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zabezpečení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Eduard Nejdl 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 Michl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Miroslav Fink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68"/>
          <p:cNvSpPr>
            <a:spLocks noChangeArrowheads="1"/>
          </p:cNvSpPr>
          <p:nvPr/>
        </p:nvSpPr>
        <p:spPr bwMode="auto">
          <a:xfrm>
            <a:off x="3519909" y="5275337"/>
            <a:ext cx="1079500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analýzy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situace a plánování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Václav Vašek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Ladislav Hostěnský</a:t>
            </a: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Bc. Petr Vokroj</a:t>
            </a: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5590884" y="5264683"/>
            <a:ext cx="1187450" cy="15830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ochrany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obyvatelstva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Bc. František Hrdý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Bc. Dagmar Koubová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Iva Sedláková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Jana Kusová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Šárka Kovárnová</a:t>
            </a: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66"/>
          <p:cNvSpPr>
            <a:spLocks noChangeArrowheads="1"/>
          </p:cNvSpPr>
          <p:nvPr/>
        </p:nvSpPr>
        <p:spPr bwMode="auto">
          <a:xfrm>
            <a:off x="6802529" y="5280520"/>
            <a:ext cx="1079500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financí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Bohuslav Bečvář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Pavlína </a:t>
            </a:r>
            <a:r>
              <a:rPr kumimoji="0" lang="cs-CZ" altLang="cs-CZ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Korábková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Line 62"/>
          <p:cNvSpPr>
            <a:spLocks noChangeShapeType="1"/>
          </p:cNvSpPr>
          <p:nvPr/>
        </p:nvSpPr>
        <p:spPr bwMode="auto">
          <a:xfrm>
            <a:off x="3881859" y="1289124"/>
            <a:ext cx="0" cy="1533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7" name="Line 61"/>
          <p:cNvSpPr>
            <a:spLocks noChangeShapeType="1"/>
          </p:cNvSpPr>
          <p:nvPr/>
        </p:nvSpPr>
        <p:spPr bwMode="auto">
          <a:xfrm>
            <a:off x="3881859" y="1743149"/>
            <a:ext cx="12573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3881859" y="2343224"/>
            <a:ext cx="1600200" cy="8001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2029246" y="4975299"/>
            <a:ext cx="5281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2035596" y="4981649"/>
            <a:ext cx="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>
            <a:off x="3015084" y="4987999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>
            <a:off x="4224759" y="3610049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" name="Line 55"/>
          <p:cNvSpPr>
            <a:spLocks noChangeShapeType="1"/>
          </p:cNvSpPr>
          <p:nvPr/>
        </p:nvSpPr>
        <p:spPr bwMode="auto">
          <a:xfrm>
            <a:off x="5062959" y="4975299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4" name="Line 54"/>
          <p:cNvSpPr>
            <a:spLocks noChangeShapeType="1"/>
          </p:cNvSpPr>
          <p:nvPr/>
        </p:nvSpPr>
        <p:spPr bwMode="auto">
          <a:xfrm>
            <a:off x="6148809" y="4994349"/>
            <a:ext cx="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5" name="Line 53"/>
          <p:cNvSpPr>
            <a:spLocks noChangeShapeType="1"/>
          </p:cNvSpPr>
          <p:nvPr/>
        </p:nvSpPr>
        <p:spPr bwMode="auto">
          <a:xfrm>
            <a:off x="7310859" y="4975299"/>
            <a:ext cx="0" cy="274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1367258" y="2343224"/>
            <a:ext cx="21717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Stálá pracovní skupina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krizového štábu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Line 51"/>
          <p:cNvSpPr>
            <a:spLocks noChangeShapeType="1"/>
          </p:cNvSpPr>
          <p:nvPr/>
        </p:nvSpPr>
        <p:spPr bwMode="auto">
          <a:xfrm>
            <a:off x="5024859" y="336874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8" name="Line 50"/>
          <p:cNvSpPr>
            <a:spLocks noChangeShapeType="1"/>
          </p:cNvSpPr>
          <p:nvPr/>
        </p:nvSpPr>
        <p:spPr bwMode="auto">
          <a:xfrm>
            <a:off x="4224759" y="4086299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9" name="Line 49"/>
          <p:cNvSpPr>
            <a:spLocks noChangeShapeType="1"/>
          </p:cNvSpPr>
          <p:nvPr/>
        </p:nvSpPr>
        <p:spPr bwMode="auto">
          <a:xfrm>
            <a:off x="6396459" y="3489399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1692696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" name="Rectangle 92"/>
          <p:cNvSpPr>
            <a:spLocks noChangeArrowheads="1"/>
          </p:cNvSpPr>
          <p:nvPr/>
        </p:nvSpPr>
        <p:spPr bwMode="auto">
          <a:xfrm>
            <a:off x="1692696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9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4644008" y="5272583"/>
            <a:ext cx="914400" cy="1484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Vedoucí odborné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skupiny nasazení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 a prostředků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Michal Šram</a:t>
            </a: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Členové skupiny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npor. Ing. Václav </a:t>
            </a:r>
            <a:r>
              <a:rPr kumimoji="0" lang="cs-CZ" altLang="cs-CZ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Daňha</a:t>
            </a: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Mgr. Václav Sup</a:t>
            </a: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Ing. Jan </a:t>
            </a:r>
            <a:r>
              <a:rPr kumimoji="0" lang="cs-CZ" altLang="cs-CZ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Kupsa</a:t>
            </a:r>
            <a:r>
              <a:rPr kumimoji="0" lang="cs-CZ" altLang="cs-CZ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9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95736" y="116632"/>
            <a:ext cx="4752528" cy="473392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Schéma </a:t>
            </a:r>
            <a:r>
              <a:rPr lang="cs-CZ" sz="2800" b="1" dirty="0"/>
              <a:t>KŠ ORP Č. </a:t>
            </a:r>
            <a:r>
              <a:rPr lang="cs-CZ" sz="2800" b="1" dirty="0" smtClean="0"/>
              <a:t>Budějovice</a:t>
            </a:r>
            <a:endParaRPr lang="cs-CZ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98209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7956" y="155679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 prostředků z fondů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oblasti integrovaných přístupů je podmíněno zpracováním strategického dokumentu pro rozvoj daného území –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Integrovaného plánu rozvoje území.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tohoto důvodu je zpracován tento dokument –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Integrovaný plán rozvoje území České Budějovice na léta 2014 až 2020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(dále jen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IPRÚ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ČB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Dle metodických pokynů a manuálů je dáno, že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IPRÚ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musí vycházet z již existujících místních koncepčních dokumentů, musí být v souladu se strategickými dokumenty na úrovni kraje, ČR a EU a musí se opírat o dostupné relevantní datové analýzy.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IPRÚ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měla na základě provedené analýzy být rozvíjena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témata, která má smysl řešit integrovaně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IPRÚ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není určeno pro řešení všech zjištěných problémů města České Budějovice a jeho zázemí.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IPRÚ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současně není jediným nástrojem pro čerpání prostředků z 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fondů...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332656"/>
            <a:ext cx="8077200" cy="1143000"/>
          </a:xfrm>
        </p:spPr>
        <p:txBody>
          <a:bodyPr/>
          <a:lstStyle/>
          <a:p>
            <a:r>
              <a:rPr lang="cs-CZ" dirty="0" err="1"/>
              <a:t>IPRU</a:t>
            </a:r>
            <a:r>
              <a:rPr lang="cs-CZ" dirty="0"/>
              <a:t> – Integrovaný plán rozvoje území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595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764704"/>
            <a:ext cx="8568952" cy="532859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Koncepce </a:t>
            </a:r>
            <a:r>
              <a:rPr lang="cs-CZ" dirty="0"/>
              <a:t>protipovodňové </a:t>
            </a:r>
            <a:r>
              <a:rPr lang="cs-CZ" dirty="0" smtClean="0"/>
              <a:t>ochrany </a:t>
            </a:r>
            <a:r>
              <a:rPr lang="cs-CZ" dirty="0"/>
              <a:t>ORP České Budějovice</a:t>
            </a:r>
          </a:p>
          <a:p>
            <a:r>
              <a:rPr lang="cs-CZ" dirty="0" smtClean="0"/>
              <a:t>Pracovní </a:t>
            </a:r>
            <a:r>
              <a:rPr lang="cs-CZ" dirty="0"/>
              <a:t>skupiny pro oblast Environmentální udržitelnost území, expertní tým Protipovodňová opatření</a:t>
            </a:r>
            <a:endParaRPr lang="cs-CZ" dirty="0" smtClean="0"/>
          </a:p>
          <a:p>
            <a:r>
              <a:rPr lang="cs-CZ" dirty="0"/>
              <a:t>Operační program Životního prostředí 2014-2020</a:t>
            </a:r>
          </a:p>
          <a:p>
            <a:r>
              <a:rPr lang="cs-CZ" dirty="0" smtClean="0"/>
              <a:t>Projektové </a:t>
            </a:r>
            <a:r>
              <a:rPr lang="cs-CZ" dirty="0"/>
              <a:t>práce </a:t>
            </a:r>
            <a:endParaRPr lang="cs-CZ" dirty="0" smtClean="0"/>
          </a:p>
          <a:p>
            <a:pPr lvl="1"/>
            <a:r>
              <a:rPr lang="cs-CZ" sz="2100" dirty="0"/>
              <a:t>Výstavba, rozšíření a integrace varovných, hlásných a předpovědních systémů, pořízení DPP obcí v ORP </a:t>
            </a:r>
            <a:r>
              <a:rPr lang="cs-CZ" sz="2100" dirty="0" smtClean="0"/>
              <a:t>České Budějovice</a:t>
            </a:r>
            <a:r>
              <a:rPr lang="cs-CZ" sz="2100" dirty="0"/>
              <a:t>, studie odtokových poměrů pro umístění metrologických prvků</a:t>
            </a:r>
          </a:p>
          <a:p>
            <a:r>
              <a:rPr lang="cs-CZ" dirty="0"/>
              <a:t>Sběr dat v oblasti </a:t>
            </a:r>
            <a:r>
              <a:rPr lang="cs-CZ" dirty="0" smtClean="0"/>
              <a:t>varovacích systémů a  DPP</a:t>
            </a: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4121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 lang="cs-CZ"/>
            </a:pPr>
            <a:r>
              <a:rPr lang="cs-CZ"/>
              <a:t>Otázky?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493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131840" y="3284984"/>
            <a:ext cx="5783560" cy="765051"/>
          </a:xfrm>
        </p:spPr>
        <p:txBody>
          <a:bodyPr>
            <a:normAutofit/>
          </a:bodyPr>
          <a:lstStyle/>
          <a:p>
            <a:pPr>
              <a:defRPr lang="cs-CZ"/>
            </a:pPr>
            <a:r>
              <a:rPr lang="cs-CZ" dirty="0" smtClean="0"/>
              <a:t>Děkuji za pozornost ...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035301" y="4653136"/>
            <a:ext cx="7043248" cy="15841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cs-CZ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cs-CZ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cs-CZ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cs-CZ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Miloslav Soukup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Magistrát města České Budějovice, krizové řízení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Tajemník bezpečnostní rady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724 156 189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154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287878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1196752"/>
            <a:ext cx="7632848" cy="48245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Miloslav Soukup, tajemník BR a KŠ</a:t>
            </a: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soukupm@c-budejovice.cz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724 156 189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Václav Vašek, KŠ</a:t>
            </a: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vasekv@c-budejovice.cz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724 156 186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Petra Kamišová, KŠ a PK města</a:t>
            </a: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kamisovap@c-budejovice.cz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702 152 550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Jaroslava Snížková, PK ORP</a:t>
            </a:r>
          </a:p>
          <a:p>
            <a:pPr marL="6858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snizkovaj@c-budejovice.cz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728 461 990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404664"/>
            <a:ext cx="7765662" cy="1647612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38288" y="284472"/>
            <a:ext cx="5616624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TÉMATA: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pro starosty k vytvoření KŠ a </a:t>
            </a:r>
            <a:r>
              <a:rPr lang="cs-CZ" dirty="0" smtClean="0"/>
              <a:t>PK</a:t>
            </a:r>
          </a:p>
          <a:p>
            <a:r>
              <a:rPr lang="cs-CZ" dirty="0" smtClean="0"/>
              <a:t>Kontakty </a:t>
            </a:r>
            <a:r>
              <a:rPr lang="cs-CZ" dirty="0"/>
              <a:t>na </a:t>
            </a:r>
            <a:r>
              <a:rPr lang="cs-CZ" dirty="0" smtClean="0"/>
              <a:t>starosty</a:t>
            </a:r>
          </a:p>
          <a:p>
            <a:r>
              <a:rPr lang="cs-CZ" dirty="0" smtClean="0"/>
              <a:t>Distribuce </a:t>
            </a:r>
            <a:r>
              <a:rPr lang="cs-CZ" dirty="0" err="1" smtClean="0"/>
              <a:t>HPPS</a:t>
            </a:r>
            <a:r>
              <a:rPr lang="cs-CZ" dirty="0" smtClean="0"/>
              <a:t> a </a:t>
            </a:r>
            <a:r>
              <a:rPr lang="cs-CZ" dirty="0" err="1" smtClean="0"/>
              <a:t>SIVS</a:t>
            </a:r>
            <a:endParaRPr lang="cs-CZ" dirty="0" smtClean="0"/>
          </a:p>
          <a:p>
            <a:r>
              <a:rPr lang="cs-CZ" dirty="0" smtClean="0"/>
              <a:t>Popis </a:t>
            </a:r>
            <a:r>
              <a:rPr lang="cs-CZ" dirty="0"/>
              <a:t>KŠ </a:t>
            </a:r>
            <a:r>
              <a:rPr lang="cs-CZ" dirty="0" smtClean="0"/>
              <a:t>ORP Č. Budějovice</a:t>
            </a:r>
          </a:p>
          <a:p>
            <a:r>
              <a:rPr lang="cs-CZ" dirty="0" smtClean="0"/>
              <a:t>Koncepce </a:t>
            </a:r>
            <a:r>
              <a:rPr lang="cs-CZ" dirty="0"/>
              <a:t>protipovodňové </a:t>
            </a:r>
            <a:r>
              <a:rPr lang="cs-CZ" dirty="0" smtClean="0"/>
              <a:t>ochrany</a:t>
            </a:r>
            <a:endParaRPr lang="cs-CZ" dirty="0"/>
          </a:p>
          <a:p>
            <a:r>
              <a:rPr lang="cs-CZ" dirty="0" err="1"/>
              <a:t>IPRU</a:t>
            </a:r>
            <a:r>
              <a:rPr lang="cs-CZ" dirty="0"/>
              <a:t> – Integrovaný plán rozvoje území</a:t>
            </a:r>
          </a:p>
          <a:p>
            <a:r>
              <a:rPr lang="cs-CZ" dirty="0" smtClean="0"/>
              <a:t>Projekt 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pro </a:t>
            </a:r>
            <a:r>
              <a:rPr lang="cs-CZ" dirty="0" smtClean="0"/>
              <a:t>starosty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Nenechte vše na sobě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Připravte si základní dokumentaci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Vytvořte si krizový štáb obce</a:t>
            </a:r>
          </a:p>
          <a:p>
            <a:r>
              <a:rPr lang="cs-CZ" dirty="0">
                <a:solidFill>
                  <a:srgbClr val="00B050"/>
                </a:solidFill>
              </a:rPr>
              <a:t>Vytvořte </a:t>
            </a:r>
            <a:r>
              <a:rPr lang="cs-CZ" dirty="0" smtClean="0">
                <a:solidFill>
                  <a:srgbClr val="00B050"/>
                </a:solidFill>
              </a:rPr>
              <a:t>povodňovou komisi obce, pokud můžete být zasaženi povodní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Varování obyvatel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Evakuace 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325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Kontakty na starosty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důvody, </a:t>
            </a:r>
            <a:r>
              <a:rPr lang="cs-CZ" dirty="0" smtClean="0">
                <a:solidFill>
                  <a:srgbClr val="00B0F0"/>
                </a:solidFill>
              </a:rPr>
              <a:t>historie</a:t>
            </a:r>
          </a:p>
          <a:p>
            <a:r>
              <a:rPr lang="cs-CZ" dirty="0">
                <a:solidFill>
                  <a:srgbClr val="00B0F0"/>
                </a:solidFill>
              </a:rPr>
              <a:t>současný stav sběru </a:t>
            </a:r>
            <a:r>
              <a:rPr lang="cs-CZ" dirty="0" smtClean="0">
                <a:solidFill>
                  <a:srgbClr val="00B0F0"/>
                </a:solidFill>
              </a:rPr>
              <a:t>dat</a:t>
            </a:r>
          </a:p>
          <a:p>
            <a:endParaRPr lang="cs-CZ" dirty="0" smtClean="0">
              <a:solidFill>
                <a:srgbClr val="00B0F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26849"/>
              </p:ext>
            </p:extLst>
          </p:nvPr>
        </p:nvGraphicFramePr>
        <p:xfrm>
          <a:off x="-27874" y="2996952"/>
          <a:ext cx="9068373" cy="2817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22"/>
                <a:gridCol w="1260982"/>
                <a:gridCol w="792088"/>
                <a:gridCol w="864096"/>
                <a:gridCol w="1800200"/>
                <a:gridCol w="1368152"/>
                <a:gridCol w="792088"/>
                <a:gridCol w="1773145"/>
              </a:tblGrid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Dívčice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387 999 340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starosta@divcice.cz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Radek Livečka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602 362 543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starosta@divcice.cz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Dobrá Voda u Českých Budějovic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387 200 446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387 200 446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dobra.voda.cb@obce.cz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Jiří Šabatka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724 181 762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jirina.saab@seznam.cz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Doubravice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387 241 383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606 823 676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obecdoubravice@seznam.cz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Ing. Zdeněk Schaffelhofer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724 275 389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schaffelhofer@jchovatel.cz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Doudleby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387 988 957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doudleby@volny.cz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Zdeněk Šmíd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728 888 153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zdeneksmid1@seznam.cz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Drahotěšice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387 997 024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387 997 424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obecdrahotesice@seznam.cz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Josef Dolák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603 571 231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obecdrahotesice@seznam.cz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Dříteň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387 991 121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387 991 240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podatelna.driten@necoss.net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Josef Kudrle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605 742 171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oudriten@necoss.net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Dubičné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387 202 094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387 202 094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obec@dubicne.cz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Ing. Vladimír Hronek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602 436 150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vladimir.hronek@seznam.cz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Dubné 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387 992 034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obec@dubne.cz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Božena Kudláčková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608 280 531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starosta@dubne.cz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Dynín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387 986 931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387 986 931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sekretariat@obecdynin.cz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Ing. Josef Pumpr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799 505 271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starosta@obecdynin.cz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6388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Kontakty na starosty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nesoulad našich záznamů s údaji zaslanými pro souhlas se zasíláním výstrah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možnost zasílat pouze na jeden kontakt obce</a:t>
            </a:r>
          </a:p>
          <a:p>
            <a:endParaRPr lang="cs-CZ" dirty="0" smtClean="0">
              <a:solidFill>
                <a:srgbClr val="00B0F0"/>
              </a:solidFill>
            </a:endParaRPr>
          </a:p>
          <a:p>
            <a:endParaRPr lang="cs-CZ" dirty="0" smtClean="0">
              <a:solidFill>
                <a:srgbClr val="00B0F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16245"/>
              </p:ext>
            </p:extLst>
          </p:nvPr>
        </p:nvGraphicFramePr>
        <p:xfrm>
          <a:off x="755576" y="3501008"/>
          <a:ext cx="8041771" cy="2664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2020155"/>
                <a:gridCol w="792088"/>
                <a:gridCol w="1584176"/>
                <a:gridCol w="2448272"/>
                <a:gridCol w="44952"/>
              </a:tblGrid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602 362 543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starosta@divcice.cz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602 362 543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starosta@divcice.cz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724 181 762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starosta.dvucb@obce.cz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724 181 762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jirina.saab@seznam.cz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606 823 676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obecdoubravice@seznam.cz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724 275 389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schaffelhofer@jchovatel.cz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728 888 153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doudleby@volny.cz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728 888 153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zdeneksmid1@seznam.cz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603 571 231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obecdrahotesice@seznam.cz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603 571 231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obecdrahotesice@seznam.cz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605 742 171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oudriten@necoss.net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605 742 171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oudriten@necoss.net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602 436 150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obec@dubicne.cz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602 436 150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vladimir.hronek@seznam.cz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608 280 531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obec@dubne.cz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608 280 531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starosta@dubne.cz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799 505 271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starosta@obecdynin.cz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799 505 271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starosta@obecdynin.cz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169837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Distribuce </a:t>
            </a:r>
            <a:r>
              <a:rPr lang="cs-CZ" dirty="0" err="1" smtClean="0"/>
              <a:t>SIVS</a:t>
            </a:r>
            <a:r>
              <a:rPr lang="cs-CZ" dirty="0" smtClean="0"/>
              <a:t> a </a:t>
            </a:r>
            <a:r>
              <a:rPr lang="cs-CZ" dirty="0" err="1" smtClean="0"/>
              <a:t>HPPS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 err="1" smtClean="0">
                <a:solidFill>
                  <a:schemeClr val="accent6">
                    <a:lumMod val="75000"/>
                  </a:schemeClr>
                </a:solidFill>
              </a:rPr>
              <a:t>SIVS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Systém integrované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výstražné služby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ČHMÚ -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výstražné informace na nebezpečné meteorologické a hydrologické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jevy</a:t>
            </a:r>
          </a:p>
          <a:p>
            <a:endParaRPr lang="cs-CZ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§ 73 Vodního zákona:</a:t>
            </a:r>
          </a:p>
          <a:p>
            <a:endParaRPr lang="cs-CZ" sz="105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  <a:t>Předpovědní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povodňová služba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informuje povodňové orgány, popřípadě další účastníky ochrany před povodněmi, o nebezpečí vzniku povodně.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Tuto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službu zabezpečuje ČHMÚ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ve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spolupráci se správcem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povodí a poskytuje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informace povodňovým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orgánům.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Navazuje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cs-CZ" sz="1800" dirty="0" err="1">
                <a:solidFill>
                  <a:schemeClr val="accent6">
                    <a:lumMod val="50000"/>
                  </a:schemeClr>
                </a:solidFill>
              </a:rPr>
              <a:t>SIVS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doplňuje, upřesňuje nebo rozšiřuje vydané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výstrahy</a:t>
            </a:r>
          </a:p>
          <a:p>
            <a:endParaRPr lang="cs-CZ" sz="1800" dirty="0" smtClean="0"/>
          </a:p>
          <a:p>
            <a:pPr lvl="1"/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Neplést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si s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  <a:t>Hlásnou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povodňovou službou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– tu organizují povodňové orgány obcí v případě potřeby hlídkovou službu.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§ 73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 má zavádějící název „Předpovědní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a hlásná povodňová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</a:rPr>
              <a:t>služba“ a dále metodický pokyn 15 odboru ochrany vod MŽP má v názvu „k zabezpečení hlásné a předpovědní povodňové služby)</a:t>
            </a:r>
          </a:p>
          <a:p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867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Distribuce </a:t>
            </a:r>
            <a:r>
              <a:rPr lang="cs-CZ" dirty="0" err="1" smtClean="0"/>
              <a:t>SIVS</a:t>
            </a:r>
            <a:r>
              <a:rPr lang="cs-CZ" dirty="0" smtClean="0"/>
              <a:t> a </a:t>
            </a:r>
            <a:r>
              <a:rPr lang="cs-CZ" dirty="0" err="1" smtClean="0"/>
              <a:t>HPPS</a:t>
            </a:r>
            <a:endParaRPr lang="cs-CZ" dirty="0"/>
          </a:p>
        </p:txBody>
      </p:sp>
      <p:pic>
        <p:nvPicPr>
          <p:cNvPr id="3075" name="Picture 3" descr="Z:\OBCE\školení starostů 2015\SIV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28799"/>
            <a:ext cx="7373513" cy="557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47764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Distribuce </a:t>
            </a:r>
            <a:r>
              <a:rPr lang="cs-CZ" dirty="0" err="1" smtClean="0"/>
              <a:t>SIVS</a:t>
            </a:r>
            <a:r>
              <a:rPr lang="cs-CZ" dirty="0" smtClean="0"/>
              <a:t> a </a:t>
            </a:r>
            <a:r>
              <a:rPr lang="cs-CZ" dirty="0" err="1" smtClean="0"/>
              <a:t>HPPS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Schopnost územního rozlišení předpovědi maximálně na území okresu</a:t>
            </a:r>
          </a:p>
          <a:p>
            <a:endParaRPr lang="cs-CZ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Podle stanovení úrovně výstrahy nelze rozlišovat, co na obce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bude posláno a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co už není potřeba zasílat</a:t>
            </a:r>
          </a:p>
          <a:p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Co ČHMÚ vydá, to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OPIS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HZS kraje 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distribuuje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dle územního směrování uvnitř výstrahy</a:t>
            </a:r>
          </a:p>
          <a:p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4339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Popis KŠ ORP Č. </a:t>
            </a:r>
            <a:r>
              <a:rPr lang="cs-CZ" dirty="0" smtClean="0"/>
              <a:t>Budějovice: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Kontakty pro spojení s KŠ ORP: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/>
              <a:t>KŠ </a:t>
            </a:r>
            <a:r>
              <a:rPr lang="cs-CZ" dirty="0" smtClean="0"/>
              <a:t>obce </a:t>
            </a:r>
            <a:r>
              <a:rPr lang="cs-CZ" dirty="0"/>
              <a:t>podává </a:t>
            </a:r>
            <a:r>
              <a:rPr lang="cs-CZ" dirty="0">
                <a:solidFill>
                  <a:srgbClr val="FF0000"/>
                </a:solidFill>
              </a:rPr>
              <a:t>hlášení na </a:t>
            </a:r>
            <a:r>
              <a:rPr lang="cs-CZ" dirty="0" smtClean="0">
                <a:solidFill>
                  <a:srgbClr val="FF0000"/>
                </a:solidFill>
              </a:rPr>
              <a:t>KŠ ORP </a:t>
            </a:r>
            <a:r>
              <a:rPr lang="cs-CZ" dirty="0">
                <a:solidFill>
                  <a:srgbClr val="FF0000"/>
                </a:solidFill>
              </a:rPr>
              <a:t>k </a:t>
            </a:r>
            <a:r>
              <a:rPr lang="cs-CZ" dirty="0" smtClean="0">
                <a:solidFill>
                  <a:srgbClr val="FF0000"/>
                </a:solidFill>
              </a:rPr>
              <a:t>6.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 smtClean="0">
                <a:solidFill>
                  <a:srgbClr val="FF0000"/>
                </a:solidFill>
              </a:rPr>
              <a:t>16. </a:t>
            </a:r>
            <a:r>
              <a:rPr lang="cs-CZ" dirty="0">
                <a:solidFill>
                  <a:srgbClr val="FF0000"/>
                </a:solidFill>
              </a:rPr>
              <a:t>hod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dle </a:t>
            </a:r>
            <a:r>
              <a:rPr lang="cs-CZ" dirty="0"/>
              <a:t>vzoru </a:t>
            </a:r>
            <a:r>
              <a:rPr lang="cs-CZ" dirty="0" smtClean="0"/>
              <a:t>v krizové dokumentaci obce</a:t>
            </a:r>
          </a:p>
          <a:p>
            <a:pPr lvl="4"/>
            <a:r>
              <a:rPr lang="cs-CZ" sz="1600" dirty="0"/>
              <a:t>Zaslat e-mailem</a:t>
            </a:r>
          </a:p>
          <a:p>
            <a:pPr lvl="4"/>
            <a:r>
              <a:rPr lang="cs-CZ" sz="1600" dirty="0"/>
              <a:t>Komu:  </a:t>
            </a:r>
            <a:r>
              <a:rPr lang="cs-CZ" sz="1600" u="sng" dirty="0">
                <a:hlinkClick r:id="rId6"/>
              </a:rPr>
              <a:t>krizovy.stab@c-budejovice.cz</a:t>
            </a:r>
            <a:endParaRPr lang="cs-CZ" sz="1600" dirty="0"/>
          </a:p>
          <a:p>
            <a:pPr lvl="4"/>
            <a:r>
              <a:rPr lang="cs-CZ" sz="1600" dirty="0"/>
              <a:t>Kopie: </a:t>
            </a:r>
            <a:r>
              <a:rPr lang="cs-CZ" sz="1600" u="sng" dirty="0">
                <a:hlinkClick r:id="rId7"/>
              </a:rPr>
              <a:t>opis@jck.izscr.cz</a:t>
            </a:r>
            <a:r>
              <a:rPr lang="cs-CZ" sz="1600" dirty="0"/>
              <a:t>;</a:t>
            </a:r>
          </a:p>
          <a:p>
            <a:pPr lvl="4"/>
            <a:r>
              <a:rPr lang="cs-CZ" sz="1600" dirty="0"/>
              <a:t>Předmět:  Hlášení krizového štábu </a:t>
            </a:r>
            <a:r>
              <a:rPr lang="cs-CZ" sz="1600" dirty="0" smtClean="0"/>
              <a:t>obce</a:t>
            </a:r>
          </a:p>
          <a:p>
            <a:pPr marL="1828800" lvl="4" indent="0">
              <a:buNone/>
            </a:pPr>
            <a:endParaRPr lang="cs-CZ" sz="1300" dirty="0"/>
          </a:p>
          <a:p>
            <a:pPr lvl="1"/>
            <a:r>
              <a:rPr lang="cs-CZ" dirty="0" smtClean="0"/>
              <a:t>KŠ </a:t>
            </a:r>
            <a:r>
              <a:rPr lang="cs-CZ" dirty="0"/>
              <a:t>ORP podává </a:t>
            </a:r>
            <a:r>
              <a:rPr lang="cs-CZ" dirty="0">
                <a:solidFill>
                  <a:srgbClr val="FF0000"/>
                </a:solidFill>
              </a:rPr>
              <a:t>hlášení na </a:t>
            </a:r>
            <a:r>
              <a:rPr lang="cs-CZ" dirty="0" smtClean="0">
                <a:solidFill>
                  <a:srgbClr val="FF0000"/>
                </a:solidFill>
              </a:rPr>
              <a:t>KŠ kraje k 7.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dirty="0" smtClean="0">
                <a:solidFill>
                  <a:srgbClr val="FF0000"/>
                </a:solidFill>
              </a:rPr>
              <a:t>17. </a:t>
            </a:r>
            <a:r>
              <a:rPr lang="cs-CZ" dirty="0">
                <a:solidFill>
                  <a:srgbClr val="FF0000"/>
                </a:solidFill>
              </a:rPr>
              <a:t>hod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dle </a:t>
            </a:r>
            <a:r>
              <a:rPr lang="cs-CZ" dirty="0"/>
              <a:t>vzoru </a:t>
            </a:r>
            <a:r>
              <a:rPr lang="cs-CZ" dirty="0" smtClean="0"/>
              <a:t>C4.2.1 z </a:t>
            </a:r>
            <a:r>
              <a:rPr lang="cs-CZ" dirty="0" err="1" smtClean="0"/>
              <a:t>KP</a:t>
            </a:r>
            <a:r>
              <a:rPr lang="cs-CZ" dirty="0" smtClean="0"/>
              <a:t> ORP České Budějovice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58262"/>
              </p:ext>
            </p:extLst>
          </p:nvPr>
        </p:nvGraphicFramePr>
        <p:xfrm>
          <a:off x="683568" y="2060848"/>
          <a:ext cx="8352928" cy="1256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844"/>
                <a:gridCol w="815476"/>
                <a:gridCol w="3055271"/>
                <a:gridCol w="2417337"/>
              </a:tblGrid>
              <a:tr h="8640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Jednací místnost KŠ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913" marR="11913" marT="11913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č. 206 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913" marR="11913" marT="11913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950 230 116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; </a:t>
                      </a: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950 230 117</a:t>
                      </a:r>
                      <a:r>
                        <a:rPr lang="cs-CZ" sz="2000" u="sng" dirty="0">
                          <a:effectLst/>
                        </a:rPr>
                        <a:t>; 950 230 305</a:t>
                      </a:r>
                      <a:r>
                        <a:rPr lang="cs-CZ" sz="2000" dirty="0">
                          <a:effectLst/>
                        </a:rPr>
                        <a:t> mail: </a:t>
                      </a:r>
                      <a:r>
                        <a:rPr lang="cs-CZ" sz="2000" u="sng" dirty="0">
                          <a:effectLst/>
                          <a:hlinkClick r:id="rId6"/>
                        </a:rPr>
                        <a:t>krizovy.stab@c-budejovice.cz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Fax: fax: 950 230 203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913" marR="11913" marT="11913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Budova</a:t>
                      </a:r>
                      <a:r>
                        <a:rPr lang="cs-CZ" sz="1800" baseline="0" dirty="0" smtClean="0">
                          <a:effectLst/>
                        </a:rPr>
                        <a:t> HZS Jč. kraje</a:t>
                      </a:r>
                      <a:endParaRPr lang="cs-CZ" sz="1800" dirty="0" smtClean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zasedací místnost </a:t>
                      </a:r>
                      <a:r>
                        <a:rPr lang="cs-CZ" sz="1800" dirty="0">
                          <a:effectLst/>
                        </a:rPr>
                        <a:t>KŘ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Pražská 52b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/>
                          <a:ea typeface="Times New Roman"/>
                        </a:rPr>
                        <a:t>České Budějovice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913" marR="11913" marT="11913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540149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D4CB5BD09040479C66417F2DF28F35" ma:contentTypeVersion="1" ma:contentTypeDescription="Vytvořit nový dokument" ma:contentTypeScope="" ma:versionID="195c818c8d3cfad5b8cddff0713abc8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1aaedbc064a0d5271d9cd3f812bdce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A9477BA-FAB5-468B-80D5-501A70AA119B}"/>
</file>

<file path=customXml/itemProps2.xml><?xml version="1.0" encoding="utf-8"?>
<ds:datastoreItem xmlns:ds="http://schemas.openxmlformats.org/officeDocument/2006/customXml" ds:itemID="{197F3A27-BEE4-47B7-AA15-90D1D3691219}"/>
</file>

<file path=customXml/itemProps3.xml><?xml version="1.0" encoding="utf-8"?>
<ds:datastoreItem xmlns:ds="http://schemas.openxmlformats.org/officeDocument/2006/customXml" ds:itemID="{C7F64C46-519A-492E-B968-BDDE554EECFB}"/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1065</Words>
  <Application>Microsoft Office PowerPoint</Application>
  <PresentationFormat>Předvádění na obrazovce (4:3)</PresentationFormat>
  <Paragraphs>307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Školení</vt:lpstr>
      <vt:lpstr>Školení starostů obcí ORP České Budějovice</vt:lpstr>
      <vt:lpstr>TÉMATA:</vt:lpstr>
      <vt:lpstr>Doporučení pro starosty</vt:lpstr>
      <vt:lpstr>Kontakty na starosty </vt:lpstr>
      <vt:lpstr>Kontakty na starosty </vt:lpstr>
      <vt:lpstr>Distribuce SIVS a HPPS</vt:lpstr>
      <vt:lpstr>Distribuce SIVS a HPPS</vt:lpstr>
      <vt:lpstr>Distribuce SIVS a HPPS</vt:lpstr>
      <vt:lpstr>Popis KŠ ORP Č. Budějovice:</vt:lpstr>
      <vt:lpstr>Schéma KŠ ORP Č. Budějovice</vt:lpstr>
      <vt:lpstr>IPRU – Integrovaný plán rozvoje území</vt:lpstr>
      <vt:lpstr>Prezentace aplikace PowerPoint</vt:lpstr>
      <vt:lpstr>Otázky?</vt:lpstr>
      <vt:lpstr>Děkuji za pozornost ...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2015-03-09T09:18:59Z</dcterms:created>
  <dcterms:modified xsi:type="dcterms:W3CDTF">2015-03-10T09:42:42Z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0x010100C3D4CB5BD09040479C66417F2DF28F35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