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0" r:id="rId5"/>
    <p:sldId id="272" r:id="rId6"/>
    <p:sldId id="262" r:id="rId7"/>
    <p:sldId id="263" r:id="rId8"/>
    <p:sldId id="270" r:id="rId9"/>
    <p:sldId id="269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3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3D81-6D08-455F-63C9-C168046C3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A5087C-8A95-20CA-4DFF-FD376FBBA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6417D7-7F58-09B8-41E4-A768FF3B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D8D24B-A3B2-9B17-489D-650A1979B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1CD2D7-32A2-AED2-AB34-A9E4D6C4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28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4E0BF-25CC-1B1E-070E-E56A5AB5E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034836-D86C-8E2D-9E86-6561AB42D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A7FE61-C29D-C5FA-50A8-320B31B1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DE054C-BFAC-15A0-D21A-9CDA335D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EB791A-7543-87F3-D9F8-6307E2D8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82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F7EEFE0-087F-50AF-BB95-3F11A3A798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F9B852-2C80-D3C5-C9CD-A542776B6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ADCC2E-B21D-7326-3989-C5AAB4DE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AE20C0-4D45-9F2F-7F37-1DF341F8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35EDE5-D644-670D-4922-24E81FCA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21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D48F1-33F3-A012-31D6-B632E6CF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D9F3D7-FF4D-4AA2-87F9-3C27F4A7D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162B13-21B1-8E55-56D2-C15B112A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AC8B41-8C51-B304-C600-BEAE4A33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40FE1F-2DD3-101B-8AA5-17F6D473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26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2B12F-3D4E-655D-134A-26A645F43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FD4A46-1990-8FBD-A704-C37D77F77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ACEEFC-714D-D530-A88A-61A51483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225750-3670-74A1-7F81-628BB961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F52E93-1346-B34B-D01A-FD4891D99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77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F4C5D-5623-4D94-50CF-9F6F81E3C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A71473-F63C-A36F-CBF4-1C85AB68C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A0BDC3-1722-2A0D-D78A-6CA5B3D1F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F9C4C8-E978-0402-B075-195E200A3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A4D2C4-49B0-3E9F-2AC0-A0AC9598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B9771C-3BAE-8B0A-96DE-23F9DC07D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49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49867-EEC7-9975-8322-CD4B35608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59FFAB-781C-FC63-2147-81ED893B4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532AF4-5E64-E533-A9C1-12DCDD86F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40E5C9-96E6-4FDA-81EB-5B9D167BD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6DE5DCB-A881-B7D3-9868-5855065B8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D51A2D-350A-7179-174C-41436D3B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AC23E53-A5CB-C66C-A404-176E9CCE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306AD31-CA50-5BFC-466F-C7D529EF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76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495E1-1319-ADCD-823F-51F10D3E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40624F-0DB9-1170-36A6-96A7A6AE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54C9B0-2FE6-7081-C549-3634257B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4AE23A-FE57-F755-DC8E-57E7334D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7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A5CADEC-8E1D-5FDA-9FE0-283AA68B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EB86F7E-A17F-B0F8-EC98-EEEEF042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4E7B1C-2860-6A3F-AA20-CFAFD7E1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12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BA5FB-DE8A-A31A-4785-4DA2C210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B3CA1-7B6E-DA0B-2380-E229EAFE7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FE8934-FAF9-9C49-E25A-EB2F99CFD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76F81E-B210-EE33-DE0D-27D85008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13DDC4-E846-F7AF-CEEE-F48FB48F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FC5A29-F95A-76B6-871D-07B989A4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5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AE1152-B992-EBF2-09FB-9372EDA63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C9B293-407D-2D0D-9C59-40FF73502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95E402-3FDA-F5DB-37D0-140D6F5FD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184597-F20A-4EC0-F13B-9106F3FE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24900A-AB21-59E1-61F4-4A8EDCE2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181FD3-EA30-B365-02D9-DE0EA90C2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BC277C0-9105-F35C-5DCF-2472230B4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DF5CD0-DD0B-0F0D-309A-E24BA49EB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67F6F-0705-0766-944A-9D53FDFE4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818F-19CC-4750-A11F-4A87758A4EFC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916B45-ACC6-3D64-6446-1B59C810C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FDECF8-ED81-F066-16E0-F18E959B7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B55A-5B0B-4ACA-9A2A-A263D652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60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C091B-51D7-F96E-DA03-4E2AAB3EC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2587"/>
            <a:ext cx="9144000" cy="2387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5400" b="1" dirty="0">
                <a:latin typeface="Verdana" panose="020B0604030504040204" pitchFamily="34" charset="0"/>
                <a:ea typeface="Verdana" panose="020B0604030504040204" pitchFamily="34" charset="0"/>
              </a:rPr>
              <a:t>Ceny městských služeb</a:t>
            </a:r>
            <a:b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od 1. 1. 2024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88D7E71A-0E71-5A37-C015-C58FE5D1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509" y="262827"/>
            <a:ext cx="1672979" cy="10917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A532836-54ED-C7F2-EACF-E065ACDD1F39}"/>
              </a:ext>
            </a:extLst>
          </p:cNvPr>
          <p:cNvSpPr txBox="1"/>
          <p:nvPr/>
        </p:nvSpPr>
        <p:spPr>
          <a:xfrm>
            <a:off x="4498848" y="6488668"/>
            <a:ext cx="319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Tisková konference 30. 11. 2023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6A12F9A-2B5D-7858-FAE2-486F1BF53660}"/>
              </a:ext>
            </a:extLst>
          </p:cNvPr>
          <p:cNvCxnSpPr/>
          <p:nvPr/>
        </p:nvCxnSpPr>
        <p:spPr>
          <a:xfrm>
            <a:off x="347472" y="6473952"/>
            <a:ext cx="115580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760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C091B-51D7-F96E-DA03-4E2AAB3EC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2587"/>
            <a:ext cx="9144000" cy="2387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5400" b="1" dirty="0">
                <a:latin typeface="Verdana" panose="020B0604030504040204" pitchFamily="34" charset="0"/>
                <a:ea typeface="Verdana" panose="020B0604030504040204" pitchFamily="34" charset="0"/>
              </a:rPr>
              <a:t>Děkujeme za pozornost…</a:t>
            </a:r>
            <a:endParaRPr lang="cs-CZ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88D7E71A-0E71-5A37-C015-C58FE5D1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509" y="262827"/>
            <a:ext cx="1672979" cy="10917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A532836-54ED-C7F2-EACF-E065ACDD1F39}"/>
              </a:ext>
            </a:extLst>
          </p:cNvPr>
          <p:cNvSpPr txBox="1"/>
          <p:nvPr/>
        </p:nvSpPr>
        <p:spPr>
          <a:xfrm>
            <a:off x="4498848" y="6488668"/>
            <a:ext cx="319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Tisková konference 30. 11. 2023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6A12F9A-2B5D-7858-FAE2-486F1BF53660}"/>
              </a:ext>
            </a:extLst>
          </p:cNvPr>
          <p:cNvCxnSpPr/>
          <p:nvPr/>
        </p:nvCxnSpPr>
        <p:spPr>
          <a:xfrm>
            <a:off x="347472" y="6473952"/>
            <a:ext cx="115580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81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C091B-51D7-F96E-DA03-4E2AAB3EC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72" y="520079"/>
            <a:ext cx="8768819" cy="834095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</a:rPr>
              <a:t>Zprávy z celé ČR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88D7E71A-0E71-5A37-C015-C58FE5D1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509" y="262827"/>
            <a:ext cx="1672979" cy="10917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A532836-54ED-C7F2-EACF-E065ACDD1F39}"/>
              </a:ext>
            </a:extLst>
          </p:cNvPr>
          <p:cNvSpPr txBox="1"/>
          <p:nvPr/>
        </p:nvSpPr>
        <p:spPr>
          <a:xfrm>
            <a:off x="4498848" y="6488668"/>
            <a:ext cx="319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Tisková konference 30. 11. 2023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6A12F9A-2B5D-7858-FAE2-486F1BF53660}"/>
              </a:ext>
            </a:extLst>
          </p:cNvPr>
          <p:cNvCxnSpPr/>
          <p:nvPr/>
        </p:nvCxnSpPr>
        <p:spPr>
          <a:xfrm>
            <a:off x="347472" y="6473952"/>
            <a:ext cx="115580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677A185B-72D7-45DA-3E6E-ABB46CD1CFA6}"/>
              </a:ext>
            </a:extLst>
          </p:cNvPr>
          <p:cNvCxnSpPr/>
          <p:nvPr/>
        </p:nvCxnSpPr>
        <p:spPr>
          <a:xfrm>
            <a:off x="347472" y="1423970"/>
            <a:ext cx="115580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5" name="Obrázek 24">
            <a:extLst>
              <a:ext uri="{FF2B5EF4-FFF2-40B4-BE49-F238E27FC236}">
                <a16:creationId xmlns:a16="http://schemas.microsoft.com/office/drawing/2014/main" id="{946E9D5C-1E91-EDEF-AE87-DA88781402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4321">
            <a:off x="7550777" y="2238985"/>
            <a:ext cx="3522728" cy="4743941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5299CFD0-E474-0343-E4E2-A7E62A96CC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4625">
            <a:off x="6174801" y="1437858"/>
            <a:ext cx="3519406" cy="4254571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E7FFE33-D92F-7BAD-4486-520FA3945B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19177">
            <a:off x="649016" y="2159206"/>
            <a:ext cx="3157250" cy="3367733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F8F04E69-E141-9EBB-59CE-DE540F04A1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293" y="1781534"/>
            <a:ext cx="3404507" cy="457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96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C091B-51D7-F96E-DA03-4E2AAB3EC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2587"/>
            <a:ext cx="9144000" cy="2387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5400" b="1" dirty="0">
                <a:latin typeface="Verdana" panose="020B0604030504040204" pitchFamily="34" charset="0"/>
                <a:ea typeface="Verdana" panose="020B0604030504040204" pitchFamily="34" charset="0"/>
              </a:rPr>
              <a:t>V Budějovicích</a:t>
            </a:r>
            <a:br>
              <a:rPr lang="cs-CZ" sz="5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5400" b="1" dirty="0">
                <a:latin typeface="Verdana" panose="020B0604030504040204" pitchFamily="34" charset="0"/>
                <a:ea typeface="Verdana" panose="020B0604030504040204" pitchFamily="34" charset="0"/>
              </a:rPr>
              <a:t>to uděláme jinak!</a:t>
            </a:r>
            <a:endParaRPr lang="cs-CZ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88D7E71A-0E71-5A37-C015-C58FE5D1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509" y="262827"/>
            <a:ext cx="1672979" cy="10917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A532836-54ED-C7F2-EACF-E065ACDD1F39}"/>
              </a:ext>
            </a:extLst>
          </p:cNvPr>
          <p:cNvSpPr txBox="1"/>
          <p:nvPr/>
        </p:nvSpPr>
        <p:spPr>
          <a:xfrm>
            <a:off x="4498848" y="6488668"/>
            <a:ext cx="319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Tisková konference 30. 11. 2023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6A12F9A-2B5D-7858-FAE2-486F1BF53660}"/>
              </a:ext>
            </a:extLst>
          </p:cNvPr>
          <p:cNvCxnSpPr/>
          <p:nvPr/>
        </p:nvCxnSpPr>
        <p:spPr>
          <a:xfrm>
            <a:off x="347472" y="6473952"/>
            <a:ext cx="115580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65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C091B-51D7-F96E-DA03-4E2AAB3EC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72" y="520079"/>
            <a:ext cx="9299867" cy="834095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</a:rPr>
              <a:t>Cena jízdného v MHD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88D7E71A-0E71-5A37-C015-C58FE5D1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509" y="262827"/>
            <a:ext cx="1672979" cy="10917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A532836-54ED-C7F2-EACF-E065ACDD1F39}"/>
              </a:ext>
            </a:extLst>
          </p:cNvPr>
          <p:cNvSpPr txBox="1"/>
          <p:nvPr/>
        </p:nvSpPr>
        <p:spPr>
          <a:xfrm>
            <a:off x="4498848" y="6488668"/>
            <a:ext cx="319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Tisková konference 30. 11. 2023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6A12F9A-2B5D-7858-FAE2-486F1BF53660}"/>
              </a:ext>
            </a:extLst>
          </p:cNvPr>
          <p:cNvCxnSpPr/>
          <p:nvPr/>
        </p:nvCxnSpPr>
        <p:spPr>
          <a:xfrm>
            <a:off x="347472" y="6473952"/>
            <a:ext cx="11558016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677A185B-72D7-45DA-3E6E-ABB46CD1CFA6}"/>
              </a:ext>
            </a:extLst>
          </p:cNvPr>
          <p:cNvCxnSpPr/>
          <p:nvPr/>
        </p:nvCxnSpPr>
        <p:spPr>
          <a:xfrm>
            <a:off x="347472" y="1423970"/>
            <a:ext cx="11558016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8BDAC1-27E7-C984-55C4-25730A31A5CE}"/>
              </a:ext>
            </a:extLst>
          </p:cNvPr>
          <p:cNvSpPr txBox="1"/>
          <p:nvPr/>
        </p:nvSpPr>
        <p:spPr>
          <a:xfrm>
            <a:off x="532534" y="2013704"/>
            <a:ext cx="6420716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Verdana" panose="020B0604030504040204" pitchFamily="34" charset="0"/>
                <a:ea typeface="Verdana" panose="020B0604030504040204" pitchFamily="34" charset="0"/>
              </a:rPr>
              <a:t>2023 … 20 Kč/jízdenka 60 min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080BF6C-EE5B-2F9C-1AB1-578F399EB44C}"/>
              </a:ext>
            </a:extLst>
          </p:cNvPr>
          <p:cNvSpPr txBox="1"/>
          <p:nvPr/>
        </p:nvSpPr>
        <p:spPr>
          <a:xfrm>
            <a:off x="3167063" y="5037833"/>
            <a:ext cx="81819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Verdana" panose="020B0604030504040204" pitchFamily="34" charset="0"/>
                <a:ea typeface="Verdana" panose="020B0604030504040204" pitchFamily="34" charset="0"/>
              </a:rPr>
              <a:t>2024 … 20 Kč/jízdenka 60 min</a:t>
            </a:r>
          </a:p>
        </p:txBody>
      </p:sp>
      <p:sp>
        <p:nvSpPr>
          <p:cNvPr id="14" name="Oblouk 13">
            <a:extLst>
              <a:ext uri="{FF2B5EF4-FFF2-40B4-BE49-F238E27FC236}">
                <a16:creationId xmlns:a16="http://schemas.microsoft.com/office/drawing/2014/main" id="{57C00DFA-3B2D-4611-985B-6DA068139275}"/>
              </a:ext>
            </a:extLst>
          </p:cNvPr>
          <p:cNvSpPr/>
          <p:nvPr/>
        </p:nvSpPr>
        <p:spPr>
          <a:xfrm>
            <a:off x="4848607" y="2275314"/>
            <a:ext cx="4953000" cy="4492523"/>
          </a:xfrm>
          <a:prstGeom prst="arc">
            <a:avLst>
              <a:gd name="adj1" fmla="val 16200000"/>
              <a:gd name="adj2" fmla="val 163609"/>
            </a:avLst>
          </a:prstGeom>
          <a:ln w="666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0C4071D-03A0-886B-1A98-AD165E140A44}"/>
              </a:ext>
            </a:extLst>
          </p:cNvPr>
          <p:cNvSpPr txBox="1"/>
          <p:nvPr/>
        </p:nvSpPr>
        <p:spPr>
          <a:xfrm>
            <a:off x="2061791" y="3181998"/>
            <a:ext cx="55736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solidFill>
                  <a:schemeClr val="accent6">
                    <a:lumMod val="75000"/>
                  </a:schemeClr>
                </a:solidFill>
              </a:rPr>
              <a:t>BEZE ZMĚNY</a:t>
            </a:r>
          </a:p>
        </p:txBody>
      </p:sp>
    </p:spTree>
    <p:extLst>
      <p:ext uri="{BB962C8B-B14F-4D97-AF65-F5344CB8AC3E}">
        <p14:creationId xmlns:p14="http://schemas.microsoft.com/office/powerpoint/2010/main" val="117827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C091B-51D7-F96E-DA03-4E2AAB3EC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72" y="520079"/>
            <a:ext cx="9299867" cy="834095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</a:rPr>
              <a:t>Cena vodného a stočného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88D7E71A-0E71-5A37-C015-C58FE5D1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509" y="262827"/>
            <a:ext cx="1672979" cy="10917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A532836-54ED-C7F2-EACF-E065ACDD1F39}"/>
              </a:ext>
            </a:extLst>
          </p:cNvPr>
          <p:cNvSpPr txBox="1"/>
          <p:nvPr/>
        </p:nvSpPr>
        <p:spPr>
          <a:xfrm>
            <a:off x="4498848" y="6488668"/>
            <a:ext cx="319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Tisková konference 30. 11. 2023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6A12F9A-2B5D-7858-FAE2-486F1BF53660}"/>
              </a:ext>
            </a:extLst>
          </p:cNvPr>
          <p:cNvCxnSpPr/>
          <p:nvPr/>
        </p:nvCxnSpPr>
        <p:spPr>
          <a:xfrm>
            <a:off x="347472" y="6473952"/>
            <a:ext cx="11558016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677A185B-72D7-45DA-3E6E-ABB46CD1CFA6}"/>
              </a:ext>
            </a:extLst>
          </p:cNvPr>
          <p:cNvCxnSpPr/>
          <p:nvPr/>
        </p:nvCxnSpPr>
        <p:spPr>
          <a:xfrm>
            <a:off x="347472" y="1423970"/>
            <a:ext cx="11558016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8BDAC1-27E7-C984-55C4-25730A31A5CE}"/>
              </a:ext>
            </a:extLst>
          </p:cNvPr>
          <p:cNvSpPr txBox="1"/>
          <p:nvPr/>
        </p:nvSpPr>
        <p:spPr>
          <a:xfrm>
            <a:off x="347471" y="2013704"/>
            <a:ext cx="11558015" cy="584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Verdana" panose="020B0604030504040204" pitchFamily="34" charset="0"/>
                <a:ea typeface="Verdana" panose="020B0604030504040204" pitchFamily="34" charset="0"/>
              </a:rPr>
              <a:t>2023 … 84,52 Kč </a:t>
            </a:r>
            <a:r>
              <a:rPr lang="cs-CZ" sz="2800" b="1" dirty="0">
                <a:latin typeface="Verdana" panose="020B0604030504040204" pitchFamily="34" charset="0"/>
                <a:ea typeface="Verdana" panose="020B0604030504040204" pitchFamily="34" charset="0"/>
              </a:rPr>
              <a:t>(vodné 49,33 Kč + stočné 35,19 Kč)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0C4071D-03A0-886B-1A98-AD165E140A44}"/>
              </a:ext>
            </a:extLst>
          </p:cNvPr>
          <p:cNvSpPr txBox="1"/>
          <p:nvPr/>
        </p:nvSpPr>
        <p:spPr>
          <a:xfrm>
            <a:off x="4997405" y="3291282"/>
            <a:ext cx="55736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solidFill>
                  <a:schemeClr val="accent1">
                    <a:lumMod val="75000"/>
                  </a:schemeClr>
                </a:solidFill>
              </a:rPr>
              <a:t>BEZE ZMĚNY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4B3F17B-949C-4D18-71F3-A12BC59CDF1A}"/>
              </a:ext>
            </a:extLst>
          </p:cNvPr>
          <p:cNvSpPr txBox="1"/>
          <p:nvPr/>
        </p:nvSpPr>
        <p:spPr>
          <a:xfrm>
            <a:off x="316992" y="5197307"/>
            <a:ext cx="11558015" cy="584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Verdana" panose="020B0604030504040204" pitchFamily="34" charset="0"/>
                <a:ea typeface="Verdana" panose="020B0604030504040204" pitchFamily="34" charset="0"/>
              </a:rPr>
              <a:t>2024 … 84,52 Kč </a:t>
            </a:r>
            <a:r>
              <a:rPr lang="cs-CZ" sz="2800" b="1" dirty="0">
                <a:latin typeface="Verdana" panose="020B0604030504040204" pitchFamily="34" charset="0"/>
                <a:ea typeface="Verdana" panose="020B0604030504040204" pitchFamily="34" charset="0"/>
              </a:rPr>
              <a:t>(vodné 49,33 Kč + stočné 35,19 Kč)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EDB02AFD-C4B3-CAD0-9555-E5D22630ADDA}"/>
              </a:ext>
            </a:extLst>
          </p:cNvPr>
          <p:cNvCxnSpPr/>
          <p:nvPr/>
        </p:nvCxnSpPr>
        <p:spPr>
          <a:xfrm>
            <a:off x="3106271" y="2783541"/>
            <a:ext cx="0" cy="2245659"/>
          </a:xfrm>
          <a:prstGeom prst="straightConnector1">
            <a:avLst/>
          </a:prstGeom>
          <a:ln w="889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77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C091B-51D7-F96E-DA03-4E2AAB3EC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72" y="520079"/>
            <a:ext cx="9299867" cy="834095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</a:rPr>
              <a:t>Cena svozu odpadu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88D7E71A-0E71-5A37-C015-C58FE5D1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509" y="262827"/>
            <a:ext cx="1672979" cy="10917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A532836-54ED-C7F2-EACF-E065ACDD1F39}"/>
              </a:ext>
            </a:extLst>
          </p:cNvPr>
          <p:cNvSpPr txBox="1"/>
          <p:nvPr/>
        </p:nvSpPr>
        <p:spPr>
          <a:xfrm>
            <a:off x="4498848" y="6488668"/>
            <a:ext cx="319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Tisková konference 30. 11. 2023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6A12F9A-2B5D-7858-FAE2-486F1BF53660}"/>
              </a:ext>
            </a:extLst>
          </p:cNvPr>
          <p:cNvCxnSpPr/>
          <p:nvPr/>
        </p:nvCxnSpPr>
        <p:spPr>
          <a:xfrm>
            <a:off x="347472" y="6473952"/>
            <a:ext cx="11558016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677A185B-72D7-45DA-3E6E-ABB46CD1CFA6}"/>
              </a:ext>
            </a:extLst>
          </p:cNvPr>
          <p:cNvCxnSpPr/>
          <p:nvPr/>
        </p:nvCxnSpPr>
        <p:spPr>
          <a:xfrm>
            <a:off x="347472" y="1423970"/>
            <a:ext cx="11558016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8BDAC1-27E7-C984-55C4-25730A31A5CE}"/>
              </a:ext>
            </a:extLst>
          </p:cNvPr>
          <p:cNvSpPr txBox="1"/>
          <p:nvPr/>
        </p:nvSpPr>
        <p:spPr>
          <a:xfrm>
            <a:off x="532534" y="2013704"/>
            <a:ext cx="6420716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Verdana" panose="020B0604030504040204" pitchFamily="34" charset="0"/>
                <a:ea typeface="Verdana" panose="020B0604030504040204" pitchFamily="34" charset="0"/>
              </a:rPr>
              <a:t>2023 … 680 Kč/osoba/rok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080BF6C-EE5B-2F9C-1AB1-578F399EB44C}"/>
              </a:ext>
            </a:extLst>
          </p:cNvPr>
          <p:cNvSpPr txBox="1"/>
          <p:nvPr/>
        </p:nvSpPr>
        <p:spPr>
          <a:xfrm>
            <a:off x="3167063" y="5037833"/>
            <a:ext cx="81819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Verdana" panose="020B0604030504040204" pitchFamily="34" charset="0"/>
                <a:ea typeface="Verdana" panose="020B0604030504040204" pitchFamily="34" charset="0"/>
              </a:rPr>
              <a:t>2024 … 680 Kč/osoba/rok</a:t>
            </a:r>
          </a:p>
        </p:txBody>
      </p:sp>
      <p:sp>
        <p:nvSpPr>
          <p:cNvPr id="14" name="Oblouk 13">
            <a:extLst>
              <a:ext uri="{FF2B5EF4-FFF2-40B4-BE49-F238E27FC236}">
                <a16:creationId xmlns:a16="http://schemas.microsoft.com/office/drawing/2014/main" id="{57C00DFA-3B2D-4611-985B-6DA068139275}"/>
              </a:ext>
            </a:extLst>
          </p:cNvPr>
          <p:cNvSpPr/>
          <p:nvPr/>
        </p:nvSpPr>
        <p:spPr>
          <a:xfrm>
            <a:off x="4848607" y="2275314"/>
            <a:ext cx="4953000" cy="4492523"/>
          </a:xfrm>
          <a:prstGeom prst="arc">
            <a:avLst>
              <a:gd name="adj1" fmla="val 16200000"/>
              <a:gd name="adj2" fmla="val 163609"/>
            </a:avLst>
          </a:prstGeom>
          <a:ln w="666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0C4071D-03A0-886B-1A98-AD165E140A44}"/>
              </a:ext>
            </a:extLst>
          </p:cNvPr>
          <p:cNvSpPr txBox="1"/>
          <p:nvPr/>
        </p:nvSpPr>
        <p:spPr>
          <a:xfrm>
            <a:off x="2061791" y="3181998"/>
            <a:ext cx="55736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solidFill>
                  <a:schemeClr val="accent4">
                    <a:lumMod val="50000"/>
                  </a:schemeClr>
                </a:solidFill>
              </a:rPr>
              <a:t>BEZE</a:t>
            </a:r>
            <a:r>
              <a:rPr lang="cs-CZ" sz="8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8000" b="1" dirty="0">
                <a:solidFill>
                  <a:schemeClr val="accent4">
                    <a:lumMod val="50000"/>
                  </a:schemeClr>
                </a:solidFill>
              </a:rPr>
              <a:t>ZMĚNY</a:t>
            </a:r>
          </a:p>
        </p:txBody>
      </p:sp>
    </p:spTree>
    <p:extLst>
      <p:ext uri="{BB962C8B-B14F-4D97-AF65-F5344CB8AC3E}">
        <p14:creationId xmlns:p14="http://schemas.microsoft.com/office/powerpoint/2010/main" val="363061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C091B-51D7-F96E-DA03-4E2AAB3EC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72" y="520079"/>
            <a:ext cx="9299867" cy="834095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</a:rPr>
              <a:t>Cena sportovních zařízení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88D7E71A-0E71-5A37-C015-C58FE5D1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509" y="262827"/>
            <a:ext cx="1672979" cy="10917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A532836-54ED-C7F2-EACF-E065ACDD1F39}"/>
              </a:ext>
            </a:extLst>
          </p:cNvPr>
          <p:cNvSpPr txBox="1"/>
          <p:nvPr/>
        </p:nvSpPr>
        <p:spPr>
          <a:xfrm>
            <a:off x="4498848" y="6488668"/>
            <a:ext cx="319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Tisková konference 30. 11. 2023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6A12F9A-2B5D-7858-FAE2-486F1BF53660}"/>
              </a:ext>
            </a:extLst>
          </p:cNvPr>
          <p:cNvCxnSpPr/>
          <p:nvPr/>
        </p:nvCxnSpPr>
        <p:spPr>
          <a:xfrm>
            <a:off x="347472" y="6473952"/>
            <a:ext cx="11558016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677A185B-72D7-45DA-3E6E-ABB46CD1CFA6}"/>
              </a:ext>
            </a:extLst>
          </p:cNvPr>
          <p:cNvCxnSpPr/>
          <p:nvPr/>
        </p:nvCxnSpPr>
        <p:spPr>
          <a:xfrm>
            <a:off x="347472" y="1430898"/>
            <a:ext cx="11558016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8BDAC1-27E7-C984-55C4-25730A31A5CE}"/>
              </a:ext>
            </a:extLst>
          </p:cNvPr>
          <p:cNvSpPr txBox="1"/>
          <p:nvPr/>
        </p:nvSpPr>
        <p:spPr>
          <a:xfrm>
            <a:off x="452882" y="1745618"/>
            <a:ext cx="7240270" cy="20467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latin typeface="Verdana" panose="020B0604030504040204" pitchFamily="34" charset="0"/>
                <a:ea typeface="Verdana" panose="020B0604030504040204" pitchFamily="34" charset="0"/>
              </a:rPr>
              <a:t>Vstup na plovárnu a do sauny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latin typeface="Verdana" panose="020B0604030504040204" pitchFamily="34" charset="0"/>
                <a:ea typeface="Verdana" panose="020B0604030504040204" pitchFamily="34" charset="0"/>
              </a:rPr>
              <a:t>Vstup na veřejné bruslení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latin typeface="Verdana" panose="020B0604030504040204" pitchFamily="34" charset="0"/>
                <a:ea typeface="Verdana" panose="020B0604030504040204" pitchFamily="34" charset="0"/>
              </a:rPr>
              <a:t>Pronájem sportovní haly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latin typeface="Verdana" panose="020B0604030504040204" pitchFamily="34" charset="0"/>
                <a:ea typeface="Verdana" panose="020B0604030504040204" pitchFamily="34" charset="0"/>
              </a:rPr>
              <a:t>Pronájem Budvar arény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E683BAF-9411-E2EC-D435-4F67BCBDB65C}"/>
              </a:ext>
            </a:extLst>
          </p:cNvPr>
          <p:cNvSpPr txBox="1"/>
          <p:nvPr/>
        </p:nvSpPr>
        <p:spPr>
          <a:xfrm>
            <a:off x="5495367" y="4178041"/>
            <a:ext cx="55736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BEZE ZMĚNY</a:t>
            </a:r>
          </a:p>
        </p:txBody>
      </p:sp>
    </p:spTree>
    <p:extLst>
      <p:ext uri="{BB962C8B-B14F-4D97-AF65-F5344CB8AC3E}">
        <p14:creationId xmlns:p14="http://schemas.microsoft.com/office/powerpoint/2010/main" val="400300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C091B-51D7-F96E-DA03-4E2AAB3EC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72" y="520079"/>
            <a:ext cx="8768819" cy="834095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</a:rPr>
              <a:t>Cena tepla z Teplárny ČB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88D7E71A-0E71-5A37-C015-C58FE5D1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509" y="262827"/>
            <a:ext cx="1672979" cy="10917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A532836-54ED-C7F2-EACF-E065ACDD1F39}"/>
              </a:ext>
            </a:extLst>
          </p:cNvPr>
          <p:cNvSpPr txBox="1"/>
          <p:nvPr/>
        </p:nvSpPr>
        <p:spPr>
          <a:xfrm>
            <a:off x="4498848" y="6488668"/>
            <a:ext cx="319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Tisková konference 30. 11. 2023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6A12F9A-2B5D-7858-FAE2-486F1BF53660}"/>
              </a:ext>
            </a:extLst>
          </p:cNvPr>
          <p:cNvCxnSpPr/>
          <p:nvPr/>
        </p:nvCxnSpPr>
        <p:spPr>
          <a:xfrm>
            <a:off x="347472" y="6473952"/>
            <a:ext cx="115580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677A185B-72D7-45DA-3E6E-ABB46CD1CFA6}"/>
              </a:ext>
            </a:extLst>
          </p:cNvPr>
          <p:cNvCxnSpPr/>
          <p:nvPr/>
        </p:nvCxnSpPr>
        <p:spPr>
          <a:xfrm>
            <a:off x="347472" y="1423970"/>
            <a:ext cx="115580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8BDAC1-27E7-C984-55C4-25730A31A5CE}"/>
              </a:ext>
            </a:extLst>
          </p:cNvPr>
          <p:cNvSpPr txBox="1"/>
          <p:nvPr/>
        </p:nvSpPr>
        <p:spPr>
          <a:xfrm>
            <a:off x="347472" y="1721316"/>
            <a:ext cx="11558016" cy="10310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700" b="1" dirty="0">
                <a:latin typeface="Verdana" panose="020B0604030504040204" pitchFamily="34" charset="0"/>
                <a:ea typeface="Verdana" panose="020B0604030504040204" pitchFamily="34" charset="0"/>
              </a:rPr>
              <a:t>2023 … 788,59 Kč vč. DPH 10%</a:t>
            </a:r>
          </a:p>
          <a:p>
            <a:r>
              <a:rPr lang="cs-CZ" sz="3400" b="1" dirty="0">
                <a:latin typeface="Verdana" panose="020B0604030504040204" pitchFamily="34" charset="0"/>
                <a:ea typeface="Verdana" panose="020B0604030504040204" pitchFamily="34" charset="0"/>
              </a:rPr>
              <a:t>2024 … 839,90 Kč vč. DPH 12%/GJ </a:t>
            </a:r>
            <a:r>
              <a:rPr lang="cs-CZ" sz="3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=&gt; +6,5%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080BF6C-EE5B-2F9C-1AB1-578F399EB44C}"/>
              </a:ext>
            </a:extLst>
          </p:cNvPr>
          <p:cNvSpPr txBox="1"/>
          <p:nvPr/>
        </p:nvSpPr>
        <p:spPr>
          <a:xfrm>
            <a:off x="4337010" y="4710755"/>
            <a:ext cx="7475508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Verdana" panose="020B0604030504040204" pitchFamily="34" charset="0"/>
                <a:ea typeface="Verdana" panose="020B0604030504040204" pitchFamily="34" charset="0"/>
              </a:rPr>
              <a:t>Bytová jednotka</a:t>
            </a:r>
          </a:p>
          <a:p>
            <a:r>
              <a:rPr lang="cs-CZ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průměrný roční nárůst … 1026 Kč vč. DPH</a:t>
            </a:r>
          </a:p>
          <a:p>
            <a:r>
              <a:rPr lang="cs-CZ" sz="2800" b="1" dirty="0">
                <a:latin typeface="Verdana" panose="020B0604030504040204" pitchFamily="34" charset="0"/>
                <a:ea typeface="Verdana" panose="020B0604030504040204" pitchFamily="34" charset="0"/>
              </a:rPr>
              <a:t>průměrný měsíční nárůst … 85,5 Kč</a:t>
            </a:r>
          </a:p>
        </p:txBody>
      </p:sp>
      <p:sp>
        <p:nvSpPr>
          <p:cNvPr id="14" name="Oblouk 13">
            <a:extLst>
              <a:ext uri="{FF2B5EF4-FFF2-40B4-BE49-F238E27FC236}">
                <a16:creationId xmlns:a16="http://schemas.microsoft.com/office/drawing/2014/main" id="{57C00DFA-3B2D-4611-985B-6DA068139275}"/>
              </a:ext>
            </a:extLst>
          </p:cNvPr>
          <p:cNvSpPr/>
          <p:nvPr/>
        </p:nvSpPr>
        <p:spPr>
          <a:xfrm rot="11242758">
            <a:off x="1218169" y="1968906"/>
            <a:ext cx="4953000" cy="3307570"/>
          </a:xfrm>
          <a:prstGeom prst="arc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58D7D09-1D19-53A1-B8EB-85D1F58CBC74}"/>
              </a:ext>
            </a:extLst>
          </p:cNvPr>
          <p:cNvSpPr txBox="1"/>
          <p:nvPr/>
        </p:nvSpPr>
        <p:spPr>
          <a:xfrm>
            <a:off x="2466499" y="3622691"/>
            <a:ext cx="73199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 1. 1. 2024 DPH u tepla z 10% na 12%</a:t>
            </a:r>
          </a:p>
        </p:txBody>
      </p:sp>
    </p:spTree>
    <p:extLst>
      <p:ext uri="{BB962C8B-B14F-4D97-AF65-F5344CB8AC3E}">
        <p14:creationId xmlns:p14="http://schemas.microsoft.com/office/powerpoint/2010/main" val="388529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C091B-51D7-F96E-DA03-4E2AAB3EC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72" y="520079"/>
            <a:ext cx="8768819" cy="834095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</a:rPr>
              <a:t>S H R N U T Í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88D7E71A-0E71-5A37-C015-C58FE5D1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509" y="262827"/>
            <a:ext cx="1672979" cy="10917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A532836-54ED-C7F2-EACF-E065ACDD1F39}"/>
              </a:ext>
            </a:extLst>
          </p:cNvPr>
          <p:cNvSpPr txBox="1"/>
          <p:nvPr/>
        </p:nvSpPr>
        <p:spPr>
          <a:xfrm>
            <a:off x="4498848" y="6488668"/>
            <a:ext cx="319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Tisková konference 30. 11. 2023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6A12F9A-2B5D-7858-FAE2-486F1BF53660}"/>
              </a:ext>
            </a:extLst>
          </p:cNvPr>
          <p:cNvCxnSpPr/>
          <p:nvPr/>
        </p:nvCxnSpPr>
        <p:spPr>
          <a:xfrm>
            <a:off x="347472" y="6473952"/>
            <a:ext cx="115580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677A185B-72D7-45DA-3E6E-ABB46CD1CFA6}"/>
              </a:ext>
            </a:extLst>
          </p:cNvPr>
          <p:cNvCxnSpPr/>
          <p:nvPr/>
        </p:nvCxnSpPr>
        <p:spPr>
          <a:xfrm>
            <a:off x="347472" y="1423970"/>
            <a:ext cx="115580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16206451-9ECF-DE99-A9AA-6523F505DB4E}"/>
              </a:ext>
            </a:extLst>
          </p:cNvPr>
          <p:cNvSpPr txBox="1"/>
          <p:nvPr/>
        </p:nvSpPr>
        <p:spPr>
          <a:xfrm>
            <a:off x="847288" y="1669409"/>
            <a:ext cx="88671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 b="1" dirty="0">
                <a:latin typeface="Verdana" panose="020B0604030504040204" pitchFamily="34" charset="0"/>
                <a:ea typeface="Verdana" panose="020B0604030504040204" pitchFamily="34" charset="0"/>
              </a:rPr>
              <a:t>jízdné v MHD  </a:t>
            </a: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+ 0,00%</a:t>
            </a:r>
            <a:endParaRPr lang="cs-CZ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 b="1" dirty="0">
                <a:latin typeface="Verdana" panose="020B0604030504040204" pitchFamily="34" charset="0"/>
                <a:ea typeface="Verdana" panose="020B0604030504040204" pitchFamily="34" charset="0"/>
              </a:rPr>
              <a:t>vodné a stočné  </a:t>
            </a:r>
            <a:r>
              <a:rPr lang="cs-CZ" sz="36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+ 0,00%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 b="1" dirty="0">
                <a:latin typeface="Verdana" panose="020B0604030504040204" pitchFamily="34" charset="0"/>
                <a:ea typeface="Verdana" panose="020B0604030504040204" pitchFamily="34" charset="0"/>
              </a:rPr>
              <a:t>svoz odpadu </a:t>
            </a:r>
            <a:r>
              <a:rPr lang="cs-CZ" sz="3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+ 0,00%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 b="1" dirty="0">
                <a:latin typeface="Verdana" panose="020B0604030504040204" pitchFamily="34" charset="0"/>
                <a:ea typeface="Verdana" panose="020B0604030504040204" pitchFamily="34" charset="0"/>
              </a:rPr>
              <a:t>sportovní zařízení </a:t>
            </a:r>
            <a:r>
              <a:rPr lang="cs-CZ" sz="36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+ 0,00%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 b="1" dirty="0">
                <a:latin typeface="Verdana" panose="020B0604030504040204" pitchFamily="34" charset="0"/>
                <a:ea typeface="Verdana" panose="020B0604030504040204" pitchFamily="34" charset="0"/>
              </a:rPr>
              <a:t>teplo  </a:t>
            </a:r>
            <a:r>
              <a:rPr lang="cs-CZ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+ 6,50%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B8F62FB-D667-6CE6-B030-19E0709E9B51}"/>
              </a:ext>
            </a:extLst>
          </p:cNvPr>
          <p:cNvSpPr txBox="1"/>
          <p:nvPr/>
        </p:nvSpPr>
        <p:spPr>
          <a:xfrm>
            <a:off x="847288" y="5372100"/>
            <a:ext cx="10599041" cy="707886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b="1" dirty="0"/>
              <a:t>Celkový dopad  =&gt; 85,50 Kč měsíčně/domácnost</a:t>
            </a:r>
          </a:p>
        </p:txBody>
      </p:sp>
    </p:spTree>
    <p:extLst>
      <p:ext uri="{BB962C8B-B14F-4D97-AF65-F5344CB8AC3E}">
        <p14:creationId xmlns:p14="http://schemas.microsoft.com/office/powerpoint/2010/main" val="2555604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4622</TotalTime>
  <Words>293</Words>
  <Application>Microsoft Office PowerPoint</Application>
  <PresentationFormat>Širokoúhlá obrazovka</PresentationFormat>
  <Paragraphs>46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Motiv Office</vt:lpstr>
      <vt:lpstr>Ceny městských služeb  od 1. 1. 2024</vt:lpstr>
      <vt:lpstr>Zprávy z celé ČR</vt:lpstr>
      <vt:lpstr>V Budějovicích to uděláme jinak!</vt:lpstr>
      <vt:lpstr>Cena jízdného v MHD</vt:lpstr>
      <vt:lpstr>Cena vodného a stočného</vt:lpstr>
      <vt:lpstr>Cena svozu odpadu</vt:lpstr>
      <vt:lpstr>Cena sportovních zařízení</vt:lpstr>
      <vt:lpstr>Cena tepla z Teplárny ČB</vt:lpstr>
      <vt:lpstr>S H R N U T Í</vt:lpstr>
      <vt:lpstr>Děkujeme za pozornost…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Ceny městských služeb  od 1. 1. 2023</dc:title>
  <dc:creator>Petr Maroš</dc:creator>
  <cp:lastModifiedBy>Petr Maroš</cp:lastModifiedBy>
  <cp:revision>25</cp:revision>
  <dcterms:created xsi:type="dcterms:W3CDTF">2022-11-28T19:11:16Z</dcterms:created>
  <dcterms:modified xsi:type="dcterms:W3CDTF">2023-11-29T09:47:37Z</dcterms:modified>
</cp:coreProperties>
</file>