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73" r:id="rId4"/>
    <p:sldId id="272" r:id="rId5"/>
    <p:sldId id="274" r:id="rId6"/>
    <p:sldId id="275" r:id="rId7"/>
    <p:sldId id="262" r:id="rId8"/>
    <p:sldId id="270" r:id="rId9"/>
    <p:sldId id="263" r:id="rId10"/>
    <p:sldId id="269" r:id="rId11"/>
    <p:sldId id="266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/>
  </p:normalViewPr>
  <p:slideViewPr>
    <p:cSldViewPr snapToGrid="0">
      <p:cViewPr varScale="1">
        <p:scale>
          <a:sx n="63" d="100"/>
          <a:sy n="63" d="100"/>
        </p:scale>
        <p:origin x="392" y="-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6B3D81-6D08-455F-63C9-C168046C31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7A5087C-8A95-20CA-4DFF-FD376FBBAC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86417D7-7F58-09B8-41E4-A768FF3B1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818F-19CC-4750-A11F-4A87758A4EFC}" type="datetimeFigureOut">
              <a:rPr lang="cs-CZ" smtClean="0"/>
              <a:t>01.12.2024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3D8D24B-A3B2-9B17-489D-650A1979B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31CD2D7-32A2-AED2-AB34-A9E4D6C48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5B55A-5B0B-4ACA-9A2A-A263D652A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5282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14E0BF-25CC-1B1E-070E-E56A5AB5E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7034836-D86C-8E2D-9E86-6561AB42D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EA7FE61-C29D-C5FA-50A8-320B31B1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818F-19CC-4750-A11F-4A87758A4EFC}" type="datetimeFigureOut">
              <a:rPr lang="cs-CZ" smtClean="0"/>
              <a:t>01.12.2024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ADE054C-BFAC-15A0-D21A-9CDA335D6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5EB791A-7543-87F3-D9F8-6307E2D89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5B55A-5B0B-4ACA-9A2A-A263D652A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6822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F7EEFE0-087F-50AF-BB95-3F11A3A798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BF9B852-2C80-D3C5-C9CD-A542776B6B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FADCC2E-B21D-7326-3989-C5AAB4DE4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818F-19CC-4750-A11F-4A87758A4EFC}" type="datetimeFigureOut">
              <a:rPr lang="cs-CZ" smtClean="0"/>
              <a:t>01.12.2024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4AE20C0-4D45-9F2F-7F37-1DF341F8F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635EDE5-D644-670D-4922-24E81FCA6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5B55A-5B0B-4ACA-9A2A-A263D652A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1218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ED48F1-33F3-A012-31D6-B632E6CFB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D9F3D7-FF4D-4AA2-87F9-3C27F4A7D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B162B13-21B1-8E55-56D2-C15B112AA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818F-19CC-4750-A11F-4A87758A4EFC}" type="datetimeFigureOut">
              <a:rPr lang="cs-CZ" smtClean="0"/>
              <a:t>01.12.2024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8AC8B41-8C51-B304-C600-BEAE4A335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340FE1F-2DD3-101B-8AA5-17F6D4732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5B55A-5B0B-4ACA-9A2A-A263D652A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3267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72B12F-3D4E-655D-134A-26A645F43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5FD4A46-1990-8FBD-A704-C37D77F774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2ACEEFC-714D-D530-A88A-61A51483A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818F-19CC-4750-A11F-4A87758A4EFC}" type="datetimeFigureOut">
              <a:rPr lang="cs-CZ" smtClean="0"/>
              <a:t>01.12.2024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D225750-3670-74A1-7F81-628BB9611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4F52E93-1346-B34B-D01A-FD4891D99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5B55A-5B0B-4ACA-9A2A-A263D652A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1772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FF4C5D-5623-4D94-50CF-9F6F81E3C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A71473-F63C-A36F-CBF4-1C85AB68C4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FA0BDC3-1722-2A0D-D78A-6CA5B3D1FD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9F9C4C8-E978-0402-B075-195E200A3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818F-19CC-4750-A11F-4A87758A4EFC}" type="datetimeFigureOut">
              <a:rPr lang="cs-CZ" smtClean="0"/>
              <a:t>01.12.2024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3A4D2C4-49B0-3E9F-2AC0-A0AC9598C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CB9771C-3BAE-8B0A-96DE-23F9DC07D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5B55A-5B0B-4ACA-9A2A-A263D652A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1496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049867-EEC7-9975-8322-CD4B35608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A59FFAB-781C-FC63-2147-81ED893B4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A532AF4-5E64-E533-A9C1-12DCDD86F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D040E5C9-96E6-4FDA-81EB-5B9D167BDB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56DE5DCB-A881-B7D3-9868-5855065B8E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0D51A2D-350A-7179-174C-41436D3B1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818F-19CC-4750-A11F-4A87758A4EFC}" type="datetimeFigureOut">
              <a:rPr lang="cs-CZ" smtClean="0"/>
              <a:t>01.12.2024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AC23E53-A5CB-C66C-A404-176E9CCEB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306AD31-CA50-5BFC-466F-C7D529EFD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5B55A-5B0B-4ACA-9A2A-A263D652A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7767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F495E1-1319-ADCD-823F-51F10D3EF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740624F-0DB9-1170-36A6-96A7A6AE4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818F-19CC-4750-A11F-4A87758A4EFC}" type="datetimeFigureOut">
              <a:rPr lang="cs-CZ" smtClean="0"/>
              <a:t>01.12.2024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B54C9B0-2FE6-7081-C549-3634257B6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44AE23A-FE57-F755-DC8E-57E7334DF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5B55A-5B0B-4ACA-9A2A-A263D652A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5177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A5CADEC-8E1D-5FDA-9FE0-283AA68BC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818F-19CC-4750-A11F-4A87758A4EFC}" type="datetimeFigureOut">
              <a:rPr lang="cs-CZ" smtClean="0"/>
              <a:t>01.12.2024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5EB86F7E-A17F-B0F8-EC98-EEEEF042E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24E7B1C-2860-6A3F-AA20-CFAFD7E1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5B55A-5B0B-4ACA-9A2A-A263D652A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8129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5BA5FB-DE8A-A31A-4785-4DA2C2108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BB3CA1-7B6E-DA0B-2380-E229EAFE7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CFE8934-FAF9-9C49-E25A-EB2F99CFD3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876F81E-B210-EE33-DE0D-27D850086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818F-19CC-4750-A11F-4A87758A4EFC}" type="datetimeFigureOut">
              <a:rPr lang="cs-CZ" smtClean="0"/>
              <a:t>01.12.2024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413DDC4-E846-F7AF-CEEE-F48FB48FB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CFC5A29-F95A-76B6-871D-07B989A48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5B55A-5B0B-4ACA-9A2A-A263D652A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1759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AE1152-B992-EBF2-09FB-9372EDA63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8C9B293-407D-2D0D-9C59-40FF735025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695E402-3FDA-F5DB-37D0-140D6F5FD8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0184597-F20A-4EC0-F13B-9106F3FEC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818F-19CC-4750-A11F-4A87758A4EFC}" type="datetimeFigureOut">
              <a:rPr lang="cs-CZ" smtClean="0"/>
              <a:t>01.12.2024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924900A-AB21-59E1-61F4-4A8EDCE2A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B181FD3-EA30-B365-02D9-DE0EA90C2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5B55A-5B0B-4ACA-9A2A-A263D652A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452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BC277C0-9105-F35C-5DCF-2472230B4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DDF5CD0-DD0B-0F0D-309A-E24BA49EB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4867F6F-0705-0766-944A-9D53FDFE4E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8818F-19CC-4750-A11F-4A87758A4EFC}" type="datetimeFigureOut">
              <a:rPr lang="cs-CZ" smtClean="0"/>
              <a:t>01.12.2024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3916B45-ACC6-3D64-6446-1B59C810C8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2FDECF8-ED81-F066-16E0-F18E959B7A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5B55A-5B0B-4ACA-9A2A-A263D652A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5601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package" Target="../embeddings/Microsoft_Excel_Worksheet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package" Target="../embeddings/Microsoft_Excel_Worksheet1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0C091B-51D7-F96E-DA03-4E2AAB3EC5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52587"/>
            <a:ext cx="9144000" cy="23876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cs-CZ" sz="5400" b="1" dirty="0">
                <a:latin typeface="Verdana" panose="020B0604030504040204" pitchFamily="34" charset="0"/>
                <a:ea typeface="Verdana" panose="020B0604030504040204" pitchFamily="34" charset="0"/>
              </a:rPr>
              <a:t>Ceny městských služeb</a:t>
            </a:r>
            <a:b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cs-CZ" sz="14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</a:rPr>
              <a:t>od 1. 1. 2025</a:t>
            </a:r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88D7E71A-0E71-5A37-C015-C58FE5D193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32509" y="262827"/>
            <a:ext cx="1672979" cy="109175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AA532836-54ED-C7F2-EACF-E065ACDD1F39}"/>
              </a:ext>
            </a:extLst>
          </p:cNvPr>
          <p:cNvSpPr txBox="1"/>
          <p:nvPr/>
        </p:nvSpPr>
        <p:spPr>
          <a:xfrm>
            <a:off x="4498848" y="6488668"/>
            <a:ext cx="3194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Tisková konference 2. 12. 2024</a:t>
            </a: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36A12F9A-2B5D-7858-FAE2-486F1BF53660}"/>
              </a:ext>
            </a:extLst>
          </p:cNvPr>
          <p:cNvCxnSpPr/>
          <p:nvPr/>
        </p:nvCxnSpPr>
        <p:spPr>
          <a:xfrm>
            <a:off x="347472" y="6473952"/>
            <a:ext cx="11558016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0760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0C091B-51D7-F96E-DA03-4E2AAB3EC5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472" y="520079"/>
            <a:ext cx="8768819" cy="834095"/>
          </a:xfrm>
        </p:spPr>
        <p:txBody>
          <a:bodyPr>
            <a:normAutofit/>
          </a:bodyPr>
          <a:lstStyle/>
          <a:p>
            <a:pPr algn="l">
              <a:spcAft>
                <a:spcPts val="1200"/>
              </a:spcAft>
            </a:pPr>
            <a:r>
              <a:rPr lang="cs-CZ" sz="4800" b="1" dirty="0">
                <a:latin typeface="Verdana" panose="020B0604030504040204" pitchFamily="34" charset="0"/>
                <a:ea typeface="Verdana" panose="020B0604030504040204" pitchFamily="34" charset="0"/>
              </a:rPr>
              <a:t>S H R N U T Í</a:t>
            </a:r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88D7E71A-0E71-5A37-C015-C58FE5D193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32509" y="262827"/>
            <a:ext cx="1672979" cy="109175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AA532836-54ED-C7F2-EACF-E065ACDD1F39}"/>
              </a:ext>
            </a:extLst>
          </p:cNvPr>
          <p:cNvSpPr txBox="1"/>
          <p:nvPr/>
        </p:nvSpPr>
        <p:spPr>
          <a:xfrm>
            <a:off x="4498848" y="6488668"/>
            <a:ext cx="3194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Tisková konference 2. 12. 2024</a:t>
            </a: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36A12F9A-2B5D-7858-FAE2-486F1BF53660}"/>
              </a:ext>
            </a:extLst>
          </p:cNvPr>
          <p:cNvCxnSpPr/>
          <p:nvPr/>
        </p:nvCxnSpPr>
        <p:spPr>
          <a:xfrm>
            <a:off x="347472" y="6473952"/>
            <a:ext cx="11558016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" name="Přímá spojnice 2">
            <a:extLst>
              <a:ext uri="{FF2B5EF4-FFF2-40B4-BE49-F238E27FC236}">
                <a16:creationId xmlns:a16="http://schemas.microsoft.com/office/drawing/2014/main" id="{677A185B-72D7-45DA-3E6E-ABB46CD1CFA6}"/>
              </a:ext>
            </a:extLst>
          </p:cNvPr>
          <p:cNvCxnSpPr/>
          <p:nvPr/>
        </p:nvCxnSpPr>
        <p:spPr>
          <a:xfrm>
            <a:off x="347472" y="1423970"/>
            <a:ext cx="11558016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TextovéPole 8">
            <a:extLst>
              <a:ext uri="{FF2B5EF4-FFF2-40B4-BE49-F238E27FC236}">
                <a16:creationId xmlns:a16="http://schemas.microsoft.com/office/drawing/2014/main" id="{16206451-9ECF-DE99-A9AA-6523F505DB4E}"/>
              </a:ext>
            </a:extLst>
          </p:cNvPr>
          <p:cNvSpPr txBox="1"/>
          <p:nvPr/>
        </p:nvSpPr>
        <p:spPr>
          <a:xfrm>
            <a:off x="759882" y="1493358"/>
            <a:ext cx="10428071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3200" b="1" dirty="0">
                <a:latin typeface="Verdana" panose="020B0604030504040204" pitchFamily="34" charset="0"/>
                <a:ea typeface="Verdana" panose="020B0604030504040204" pitchFamily="34" charset="0"/>
              </a:rPr>
              <a:t>jízdné v MHD pro předplatitele  </a:t>
            </a:r>
            <a:r>
              <a:rPr lang="cs-CZ" sz="32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+ 0 Kč</a:t>
            </a:r>
          </a:p>
          <a:p>
            <a:pPr>
              <a:spcAft>
                <a:spcPts val="1200"/>
              </a:spcAft>
            </a:pPr>
            <a:r>
              <a:rPr lang="cs-CZ" sz="2400" b="1" dirty="0">
                <a:latin typeface="Verdana" panose="020B0604030504040204" pitchFamily="34" charset="0"/>
                <a:ea typeface="Verdana" panose="020B0604030504040204" pitchFamily="34" charset="0"/>
              </a:rPr>
              <a:t>	(pouze sjednocení tarifu Junior)</a:t>
            </a:r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3200" b="1" dirty="0">
                <a:latin typeface="Verdana" panose="020B0604030504040204" pitchFamily="34" charset="0"/>
                <a:ea typeface="Verdana" panose="020B0604030504040204" pitchFamily="34" charset="0"/>
              </a:rPr>
              <a:t>sportovní zařízení </a:t>
            </a:r>
            <a:r>
              <a:rPr lang="cs-CZ" sz="32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+ 0 Kč</a:t>
            </a:r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3200" b="1" dirty="0">
                <a:latin typeface="Verdana" panose="020B0604030504040204" pitchFamily="34" charset="0"/>
                <a:ea typeface="Verdana" panose="020B0604030504040204" pitchFamily="34" charset="0"/>
              </a:rPr>
              <a:t>městské služby spojené s bydlením </a:t>
            </a:r>
          </a:p>
          <a:p>
            <a:pPr>
              <a:spcAft>
                <a:spcPts val="1200"/>
              </a:spcAft>
            </a:pPr>
            <a:r>
              <a:rPr lang="cs-CZ" sz="3200" b="1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cs-CZ" sz="2800" b="1" dirty="0">
                <a:latin typeface="Verdana" panose="020B0604030504040204" pitchFamily="34" charset="0"/>
                <a:ea typeface="Verdana" panose="020B0604030504040204" pitchFamily="34" charset="0"/>
              </a:rPr>
              <a:t>(svoz odpadu, vodné + stočné, teplo)</a:t>
            </a:r>
            <a:endParaRPr lang="cs-CZ" sz="32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spcAft>
                <a:spcPts val="1200"/>
              </a:spcAft>
            </a:pPr>
            <a:r>
              <a:rPr lang="cs-CZ" sz="32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cs-CZ" sz="3200" b="1" dirty="0">
                <a:solidFill>
                  <a:schemeClr val="accent5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+ 293 Kč měsíčně/4 členná domácnost</a:t>
            </a:r>
          </a:p>
          <a:p>
            <a:pPr>
              <a:spcAft>
                <a:spcPts val="1200"/>
              </a:spcAft>
            </a:pPr>
            <a:r>
              <a:rPr lang="cs-CZ" sz="3200" b="1" dirty="0">
                <a:solidFill>
                  <a:schemeClr val="accent5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	= 73,25 Kč/osoba/měsíc</a:t>
            </a:r>
          </a:p>
          <a:p>
            <a:pPr>
              <a:spcAft>
                <a:spcPts val="1200"/>
              </a:spcAft>
            </a:pPr>
            <a:r>
              <a:rPr lang="cs-CZ" sz="3200" b="1" dirty="0">
                <a:solidFill>
                  <a:schemeClr val="accent5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	= 2,44 Kč/osoba/den</a:t>
            </a:r>
          </a:p>
        </p:txBody>
      </p:sp>
    </p:spTree>
    <p:extLst>
      <p:ext uri="{BB962C8B-B14F-4D97-AF65-F5344CB8AC3E}">
        <p14:creationId xmlns:p14="http://schemas.microsoft.com/office/powerpoint/2010/main" val="2555604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0C091B-51D7-F96E-DA03-4E2AAB3EC5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52587"/>
            <a:ext cx="9144000" cy="23876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cs-CZ" sz="5400" b="1" dirty="0">
                <a:latin typeface="Verdana" panose="020B0604030504040204" pitchFamily="34" charset="0"/>
                <a:ea typeface="Verdana" panose="020B0604030504040204" pitchFamily="34" charset="0"/>
              </a:rPr>
              <a:t>Děkujeme za pozornost…</a:t>
            </a:r>
            <a:endParaRPr lang="cs-CZ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88D7E71A-0E71-5A37-C015-C58FE5D193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32509" y="262827"/>
            <a:ext cx="1672979" cy="109175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AA532836-54ED-C7F2-EACF-E065ACDD1F39}"/>
              </a:ext>
            </a:extLst>
          </p:cNvPr>
          <p:cNvSpPr txBox="1"/>
          <p:nvPr/>
        </p:nvSpPr>
        <p:spPr>
          <a:xfrm>
            <a:off x="4498848" y="6488668"/>
            <a:ext cx="3194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Tisková konference 2. 12. 2024</a:t>
            </a: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36A12F9A-2B5D-7858-FAE2-486F1BF53660}"/>
              </a:ext>
            </a:extLst>
          </p:cNvPr>
          <p:cNvCxnSpPr/>
          <p:nvPr/>
        </p:nvCxnSpPr>
        <p:spPr>
          <a:xfrm>
            <a:off x="347472" y="6473952"/>
            <a:ext cx="11558016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6817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0C091B-51D7-F96E-DA03-4E2AAB3EC5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472" y="520079"/>
            <a:ext cx="9299867" cy="834095"/>
          </a:xfrm>
        </p:spPr>
        <p:txBody>
          <a:bodyPr>
            <a:normAutofit/>
          </a:bodyPr>
          <a:lstStyle/>
          <a:p>
            <a:pPr algn="l">
              <a:spcAft>
                <a:spcPts val="1200"/>
              </a:spcAft>
            </a:pPr>
            <a:r>
              <a:rPr lang="cs-CZ" sz="4800" b="1" dirty="0">
                <a:latin typeface="Verdana" panose="020B0604030504040204" pitchFamily="34" charset="0"/>
                <a:ea typeface="Verdana" panose="020B0604030504040204" pitchFamily="34" charset="0"/>
              </a:rPr>
              <a:t>Cena jízdného v MHD</a:t>
            </a:r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88D7E71A-0E71-5A37-C015-C58FE5D193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32509" y="262827"/>
            <a:ext cx="1672979" cy="109175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AA532836-54ED-C7F2-EACF-E065ACDD1F39}"/>
              </a:ext>
            </a:extLst>
          </p:cNvPr>
          <p:cNvSpPr txBox="1"/>
          <p:nvPr/>
        </p:nvSpPr>
        <p:spPr>
          <a:xfrm>
            <a:off x="4498848" y="6488668"/>
            <a:ext cx="3194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Tisková konference 2. 12. 2024</a:t>
            </a: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36A12F9A-2B5D-7858-FAE2-486F1BF53660}"/>
              </a:ext>
            </a:extLst>
          </p:cNvPr>
          <p:cNvCxnSpPr/>
          <p:nvPr/>
        </p:nvCxnSpPr>
        <p:spPr>
          <a:xfrm>
            <a:off x="347472" y="6473952"/>
            <a:ext cx="11558016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" name="Přímá spojnice 2">
            <a:extLst>
              <a:ext uri="{FF2B5EF4-FFF2-40B4-BE49-F238E27FC236}">
                <a16:creationId xmlns:a16="http://schemas.microsoft.com/office/drawing/2014/main" id="{677A185B-72D7-45DA-3E6E-ABB46CD1CFA6}"/>
              </a:ext>
            </a:extLst>
          </p:cNvPr>
          <p:cNvCxnSpPr/>
          <p:nvPr/>
        </p:nvCxnSpPr>
        <p:spPr>
          <a:xfrm>
            <a:off x="-105246" y="1423970"/>
            <a:ext cx="11558016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TextovéPole 3">
            <a:extLst>
              <a:ext uri="{FF2B5EF4-FFF2-40B4-BE49-F238E27FC236}">
                <a16:creationId xmlns:a16="http://schemas.microsoft.com/office/drawing/2014/main" id="{7F8BDAC1-27E7-C984-55C4-25730A31A5CE}"/>
              </a:ext>
            </a:extLst>
          </p:cNvPr>
          <p:cNvSpPr txBox="1"/>
          <p:nvPr/>
        </p:nvSpPr>
        <p:spPr>
          <a:xfrm>
            <a:off x="347472" y="1737379"/>
            <a:ext cx="11436667" cy="95410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b="1" cap="all" dirty="0">
                <a:latin typeface="Verdana" panose="020B0604030504040204" pitchFamily="34" charset="0"/>
                <a:ea typeface="Verdana" panose="020B0604030504040204" pitchFamily="34" charset="0"/>
              </a:rPr>
              <a:t>Základní jízdenka </a:t>
            </a:r>
            <a:r>
              <a:rPr lang="cs-CZ" sz="2800" b="1" dirty="0">
                <a:latin typeface="Verdana" panose="020B0604030504040204" pitchFamily="34" charset="0"/>
                <a:ea typeface="Verdana" panose="020B0604030504040204" pitchFamily="34" charset="0"/>
              </a:rPr>
              <a:t>60 minut… 20 Kč    30 Kč</a:t>
            </a:r>
          </a:p>
          <a:p>
            <a:r>
              <a:rPr lang="cs-CZ" sz="2800" b="1" dirty="0">
                <a:latin typeface="Verdana" panose="020B0604030504040204" pitchFamily="34" charset="0"/>
                <a:ea typeface="Verdana" panose="020B0604030504040204" pitchFamily="34" charset="0"/>
              </a:rPr>
              <a:t>zlevněná jízdenka 60 minut … 10 Kč    15 Kč</a:t>
            </a:r>
          </a:p>
        </p:txBody>
      </p:sp>
      <p:sp>
        <p:nvSpPr>
          <p:cNvPr id="11" name="Šipka: nahoru 10">
            <a:extLst>
              <a:ext uri="{FF2B5EF4-FFF2-40B4-BE49-F238E27FC236}">
                <a16:creationId xmlns:a16="http://schemas.microsoft.com/office/drawing/2014/main" id="{B4610713-4EBB-5EBC-2F8E-1C0F351DBE81}"/>
              </a:ext>
            </a:extLst>
          </p:cNvPr>
          <p:cNvSpPr/>
          <p:nvPr/>
        </p:nvSpPr>
        <p:spPr>
          <a:xfrm rot="3275404">
            <a:off x="8378095" y="1833570"/>
            <a:ext cx="150313" cy="330840"/>
          </a:xfrm>
          <a:prstGeom prst="up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36ABC2A7-FB81-9068-9923-52D8F83846C1}"/>
              </a:ext>
            </a:extLst>
          </p:cNvPr>
          <p:cNvSpPr txBox="1"/>
          <p:nvPr/>
        </p:nvSpPr>
        <p:spPr>
          <a:xfrm>
            <a:off x="408146" y="2889242"/>
            <a:ext cx="11436667" cy="255454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b="1" u="sng" cap="all" dirty="0">
                <a:latin typeface="Verdana" panose="020B0604030504040204" pitchFamily="34" charset="0"/>
                <a:ea typeface="Verdana" panose="020B0604030504040204" pitchFamily="34" charset="0"/>
              </a:rPr>
              <a:t>Časové předplatné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b="1" dirty="0">
                <a:latin typeface="Verdana" panose="020B0604030504040204" pitchFamily="34" charset="0"/>
                <a:ea typeface="Verdana" panose="020B0604030504040204" pitchFamily="34" charset="0"/>
              </a:rPr>
              <a:t>Ceny se nemění vůbec s 1 výjimkou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8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b="1" dirty="0">
                <a:latin typeface="Verdana" panose="020B0604030504040204" pitchFamily="34" charset="0"/>
                <a:ea typeface="Verdana" panose="020B0604030504040204" pitchFamily="34" charset="0"/>
              </a:rPr>
              <a:t>Bude sjednocen tarif Junior na 800 Kč/rok</a:t>
            </a:r>
          </a:p>
          <a:p>
            <a:pPr marL="2286000" lvl="4" indent="-457200">
              <a:buFont typeface="Arial" panose="020B0604020202020204" pitchFamily="34" charset="0"/>
              <a:buChar char="•"/>
            </a:pPr>
            <a:r>
              <a:rPr lang="cs-CZ" sz="2400" b="1" dirty="0">
                <a:latin typeface="Verdana" panose="020B0604030504040204" pitchFamily="34" charset="0"/>
                <a:ea typeface="Verdana" panose="020B0604030504040204" pitchFamily="34" charset="0"/>
              </a:rPr>
              <a:t>dříve	6 – 15 let … 500 Kč</a:t>
            </a:r>
          </a:p>
          <a:p>
            <a:pPr lvl="7"/>
            <a:r>
              <a:rPr lang="cs-CZ" sz="2400" b="1" dirty="0">
                <a:latin typeface="Verdana" panose="020B0604030504040204" pitchFamily="34" charset="0"/>
                <a:ea typeface="Verdana" panose="020B0604030504040204" pitchFamily="34" charset="0"/>
              </a:rPr>
              <a:t>	15 – 19 let … 1660 Kč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1839AF97-94FD-28F4-3EFC-475E1205B23F}"/>
              </a:ext>
            </a:extLst>
          </p:cNvPr>
          <p:cNvSpPr txBox="1"/>
          <p:nvPr/>
        </p:nvSpPr>
        <p:spPr>
          <a:xfrm>
            <a:off x="347471" y="5696481"/>
            <a:ext cx="11436667" cy="52322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b="1" dirty="0">
                <a:latin typeface="Verdana" panose="020B0604030504040204" pitchFamily="34" charset="0"/>
                <a:ea typeface="Verdana" panose="020B0604030504040204" pitchFamily="34" charset="0"/>
              </a:rPr>
              <a:t>NOVĚ – senioři nad 70 let ZDARMA (dříve nad 75 let)</a:t>
            </a:r>
          </a:p>
        </p:txBody>
      </p:sp>
      <p:sp>
        <p:nvSpPr>
          <p:cNvPr id="17" name="Šipka: nahoru 16">
            <a:extLst>
              <a:ext uri="{FF2B5EF4-FFF2-40B4-BE49-F238E27FC236}">
                <a16:creationId xmlns:a16="http://schemas.microsoft.com/office/drawing/2014/main" id="{3584B70C-97C1-27FB-2197-B77696F0ABD8}"/>
              </a:ext>
            </a:extLst>
          </p:cNvPr>
          <p:cNvSpPr/>
          <p:nvPr/>
        </p:nvSpPr>
        <p:spPr>
          <a:xfrm rot="3275404">
            <a:off x="7907756" y="2283535"/>
            <a:ext cx="150313" cy="330840"/>
          </a:xfrm>
          <a:prstGeom prst="up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8271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FD7DFB-2264-B000-EC81-4037F7435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BCB964-350E-C804-17A6-6C35E3C0ED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472" y="520079"/>
            <a:ext cx="9299867" cy="834095"/>
          </a:xfrm>
        </p:spPr>
        <p:txBody>
          <a:bodyPr>
            <a:normAutofit/>
          </a:bodyPr>
          <a:lstStyle/>
          <a:p>
            <a:pPr algn="l">
              <a:spcAft>
                <a:spcPts val="1200"/>
              </a:spcAft>
            </a:pPr>
            <a:r>
              <a:rPr lang="cs-CZ" sz="4800" b="1" dirty="0">
                <a:latin typeface="Verdana" panose="020B0604030504040204" pitchFamily="34" charset="0"/>
                <a:ea typeface="Verdana" panose="020B0604030504040204" pitchFamily="34" charset="0"/>
              </a:rPr>
              <a:t>Cena jízdného v MHD</a:t>
            </a:r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A18E9ABF-A4DA-96BA-B52F-DCD05E6B71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32509" y="262827"/>
            <a:ext cx="1672979" cy="109175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D129464D-5905-A9D8-131F-5A4DBC3A95EC}"/>
              </a:ext>
            </a:extLst>
          </p:cNvPr>
          <p:cNvSpPr txBox="1"/>
          <p:nvPr/>
        </p:nvSpPr>
        <p:spPr>
          <a:xfrm>
            <a:off x="4498848" y="6488668"/>
            <a:ext cx="3194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Tisková konference 2. 12. 2024</a:t>
            </a: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3E00A4B7-A73E-8C7B-9351-DDFC93AED084}"/>
              </a:ext>
            </a:extLst>
          </p:cNvPr>
          <p:cNvCxnSpPr/>
          <p:nvPr/>
        </p:nvCxnSpPr>
        <p:spPr>
          <a:xfrm>
            <a:off x="347472" y="6473952"/>
            <a:ext cx="11558016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" name="Přímá spojnice 2">
            <a:extLst>
              <a:ext uri="{FF2B5EF4-FFF2-40B4-BE49-F238E27FC236}">
                <a16:creationId xmlns:a16="http://schemas.microsoft.com/office/drawing/2014/main" id="{40206C54-222F-B8EB-CD26-1B4AA2BA5B0B}"/>
              </a:ext>
            </a:extLst>
          </p:cNvPr>
          <p:cNvCxnSpPr/>
          <p:nvPr/>
        </p:nvCxnSpPr>
        <p:spPr>
          <a:xfrm>
            <a:off x="347472" y="1423970"/>
            <a:ext cx="11558016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50E29DA8-EFA4-2576-7169-3035A1896D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72893"/>
              </p:ext>
            </p:extLst>
          </p:nvPr>
        </p:nvGraphicFramePr>
        <p:xfrm>
          <a:off x="437028" y="1882591"/>
          <a:ext cx="11275359" cy="36710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6811">
                  <a:extLst>
                    <a:ext uri="{9D8B030D-6E8A-4147-A177-3AD203B41FA5}">
                      <a16:colId xmlns:a16="http://schemas.microsoft.com/office/drawing/2014/main" val="756115574"/>
                    </a:ext>
                  </a:extLst>
                </a:gridCol>
                <a:gridCol w="1916811">
                  <a:extLst>
                    <a:ext uri="{9D8B030D-6E8A-4147-A177-3AD203B41FA5}">
                      <a16:colId xmlns:a16="http://schemas.microsoft.com/office/drawing/2014/main" val="415433770"/>
                    </a:ext>
                  </a:extLst>
                </a:gridCol>
                <a:gridCol w="1910046">
                  <a:extLst>
                    <a:ext uri="{9D8B030D-6E8A-4147-A177-3AD203B41FA5}">
                      <a16:colId xmlns:a16="http://schemas.microsoft.com/office/drawing/2014/main" val="1498963652"/>
                    </a:ext>
                  </a:extLst>
                </a:gridCol>
                <a:gridCol w="1910046">
                  <a:extLst>
                    <a:ext uri="{9D8B030D-6E8A-4147-A177-3AD203B41FA5}">
                      <a16:colId xmlns:a16="http://schemas.microsoft.com/office/drawing/2014/main" val="317115786"/>
                    </a:ext>
                  </a:extLst>
                </a:gridCol>
                <a:gridCol w="1853669">
                  <a:extLst>
                    <a:ext uri="{9D8B030D-6E8A-4147-A177-3AD203B41FA5}">
                      <a16:colId xmlns:a16="http://schemas.microsoft.com/office/drawing/2014/main" val="1590179288"/>
                    </a:ext>
                  </a:extLst>
                </a:gridCol>
                <a:gridCol w="1767976">
                  <a:extLst>
                    <a:ext uri="{9D8B030D-6E8A-4147-A177-3AD203B41FA5}">
                      <a16:colId xmlns:a16="http://schemas.microsoft.com/office/drawing/2014/main" val="1792250369"/>
                    </a:ext>
                  </a:extLst>
                </a:gridCol>
              </a:tblGrid>
              <a:tr h="219293">
                <a:tc row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Doba platnosti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 dirty="0">
                          <a:effectLst/>
                        </a:rPr>
                        <a:t>Cena předplatného</a:t>
                      </a:r>
                      <a:endParaRPr lang="cs-CZ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337861"/>
                  </a:ext>
                </a:extLst>
              </a:tr>
              <a:tr h="45046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 dirty="0">
                          <a:effectLst/>
                        </a:rPr>
                        <a:t>Základní jízdné</a:t>
                      </a:r>
                      <a:endParaRPr lang="cs-CZ" sz="1200" kern="100" dirty="0">
                        <a:effectLst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 dirty="0">
                          <a:effectLst/>
                        </a:rPr>
                        <a:t>/občanské/</a:t>
                      </a:r>
                      <a:endParaRPr lang="cs-CZ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Zlevněné jízdné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4718095"/>
                  </a:ext>
                </a:extLst>
              </a:tr>
              <a:tr h="681637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 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Osoba starší 18 let věku (dospělá osoba)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 </a:t>
                      </a:r>
                      <a:endParaRPr lang="cs-CZ" sz="1200" kern="100">
                        <a:effectLst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Junior</a:t>
                      </a:r>
                      <a:endParaRPr lang="cs-CZ" sz="1200" kern="100">
                        <a:effectLst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(6 let – student SŠ)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Student vysoké školy do 25 let věku včetně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630555" algn="l"/>
                        </a:tabLst>
                      </a:pPr>
                      <a:r>
                        <a:rPr lang="cs-CZ" sz="1100" kern="50">
                          <a:effectLst/>
                        </a:rPr>
                        <a:t>Důchodce do 64 let věku včetně</a:t>
                      </a:r>
                      <a:endParaRPr lang="cs-CZ" sz="1200" kern="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630555" algn="l"/>
                        </a:tabLst>
                      </a:pPr>
                      <a:r>
                        <a:rPr lang="cs-CZ" sz="1100" kern="50" dirty="0">
                          <a:effectLst/>
                          <a:highlight>
                            <a:srgbClr val="00FF00"/>
                          </a:highlight>
                        </a:rPr>
                        <a:t>Osoba</a:t>
                      </a:r>
                    </a:p>
                    <a:p>
                      <a:pPr algn="ctr">
                        <a:lnSpc>
                          <a:spcPct val="115000"/>
                        </a:lnSpc>
                        <a:tabLst>
                          <a:tab pos="630555" algn="l"/>
                        </a:tabLst>
                      </a:pPr>
                      <a:r>
                        <a:rPr lang="cs-CZ" sz="1100" kern="50" dirty="0">
                          <a:effectLst/>
                          <a:highlight>
                            <a:srgbClr val="00FF00"/>
                          </a:highlight>
                        </a:rPr>
                        <a:t> od 65 do 70 let věku </a:t>
                      </a:r>
                      <a:endParaRPr lang="cs-CZ" sz="1200" kern="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6139753"/>
                  </a:ext>
                </a:extLst>
              </a:tr>
              <a:tr h="25888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7denní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130 Kč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--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65 Kč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75 Kč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75 Kč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23319346"/>
                  </a:ext>
                </a:extLst>
              </a:tr>
              <a:tr h="25888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15denní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240 Kč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--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120 Kč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135 Kč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--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1497387"/>
                  </a:ext>
                </a:extLst>
              </a:tr>
              <a:tr h="450465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30denní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 dirty="0">
                          <a:effectLst/>
                        </a:rPr>
                        <a:t>420 Kč</a:t>
                      </a:r>
                      <a:endParaRPr lang="cs-CZ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b="1" kern="100" dirty="0">
                          <a:effectLst/>
                          <a:highlight>
                            <a:srgbClr val="00FF00"/>
                          </a:highlight>
                        </a:rPr>
                        <a:t>80 Kč</a:t>
                      </a:r>
                      <a:endParaRPr lang="cs-CZ" sz="1200" b="1" kern="100" dirty="0">
                        <a:effectLst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 dirty="0">
                          <a:effectLst/>
                        </a:rPr>
                        <a:t>(210 Kč)</a:t>
                      </a:r>
                      <a:endParaRPr lang="cs-CZ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 dirty="0">
                          <a:effectLst/>
                        </a:rPr>
                        <a:t>210 Kč</a:t>
                      </a:r>
                      <a:endParaRPr lang="cs-CZ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220 Kč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 dirty="0">
                          <a:effectLst/>
                        </a:rPr>
                        <a:t>220 Kč</a:t>
                      </a:r>
                      <a:endParaRPr lang="cs-CZ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48322410"/>
                  </a:ext>
                </a:extLst>
              </a:tr>
              <a:tr h="450465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90denní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1120 Kč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b="1" kern="100" dirty="0">
                          <a:effectLst/>
                          <a:highlight>
                            <a:srgbClr val="00FF00"/>
                          </a:highlight>
                        </a:rPr>
                        <a:t>240 Kč</a:t>
                      </a:r>
                      <a:endParaRPr lang="cs-CZ" sz="1200" b="1" kern="100" dirty="0">
                        <a:effectLst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 dirty="0">
                          <a:effectLst/>
                        </a:rPr>
                        <a:t>(560 Kč)</a:t>
                      </a:r>
                      <a:endParaRPr lang="cs-CZ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560 Kč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560 Kč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--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4848694"/>
                  </a:ext>
                </a:extLst>
              </a:tr>
              <a:tr h="450465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180denní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2090 Kč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b="1" kern="100" dirty="0">
                          <a:effectLst/>
                          <a:highlight>
                            <a:srgbClr val="00FF00"/>
                          </a:highlight>
                        </a:rPr>
                        <a:t>480 Kč</a:t>
                      </a:r>
                      <a:endParaRPr lang="cs-CZ" sz="1200" b="1" kern="100" dirty="0">
                        <a:effectLst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 dirty="0">
                          <a:effectLst/>
                        </a:rPr>
                        <a:t>(1045 Kč)</a:t>
                      </a:r>
                      <a:endParaRPr lang="cs-CZ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 dirty="0">
                          <a:effectLst/>
                        </a:rPr>
                        <a:t> 1045 Kč</a:t>
                      </a:r>
                      <a:endParaRPr lang="cs-CZ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 dirty="0">
                          <a:effectLst/>
                        </a:rPr>
                        <a:t>1045 Kč</a:t>
                      </a:r>
                      <a:endParaRPr lang="cs-CZ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--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0458092"/>
                  </a:ext>
                </a:extLst>
              </a:tr>
              <a:tr h="450465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Roční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3990 Kč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b="1" kern="100" dirty="0">
                          <a:effectLst/>
                          <a:highlight>
                            <a:srgbClr val="00FF00"/>
                          </a:highlight>
                        </a:rPr>
                        <a:t>800 Kč</a:t>
                      </a:r>
                      <a:endParaRPr lang="cs-CZ" sz="1200" b="1" kern="100" dirty="0">
                        <a:effectLst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 dirty="0">
                          <a:effectLst/>
                        </a:rPr>
                        <a:t>(500/1660 Kč)</a:t>
                      </a:r>
                      <a:endParaRPr lang="cs-CZ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 1660 Kč 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</a:pPr>
                      <a:r>
                        <a:rPr lang="cs-CZ" sz="1100" kern="100">
                          <a:effectLst/>
                        </a:rPr>
                        <a:t>1660 Kč</a:t>
                      </a:r>
                      <a:endParaRPr lang="cs-C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 dirty="0">
                          <a:effectLst/>
                        </a:rPr>
                        <a:t>500 Kč</a:t>
                      </a:r>
                      <a:endParaRPr lang="cs-CZ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3968996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63310AD8-10B8-51E7-96EC-4FE24FEA5B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4701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2537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0C091B-51D7-F96E-DA03-4E2AAB3EC5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472" y="520079"/>
            <a:ext cx="9299867" cy="834095"/>
          </a:xfrm>
        </p:spPr>
        <p:txBody>
          <a:bodyPr>
            <a:normAutofit/>
          </a:bodyPr>
          <a:lstStyle/>
          <a:p>
            <a:pPr algn="l">
              <a:spcAft>
                <a:spcPts val="1200"/>
              </a:spcAft>
            </a:pPr>
            <a:r>
              <a:rPr lang="cs-CZ" sz="4800" b="1" dirty="0">
                <a:latin typeface="Verdana" panose="020B0604030504040204" pitchFamily="34" charset="0"/>
                <a:ea typeface="Verdana" panose="020B0604030504040204" pitchFamily="34" charset="0"/>
              </a:rPr>
              <a:t>Cena vodného a stočného</a:t>
            </a:r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88D7E71A-0E71-5A37-C015-C58FE5D193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32509" y="262827"/>
            <a:ext cx="1672979" cy="109175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AA532836-54ED-C7F2-EACF-E065ACDD1F39}"/>
              </a:ext>
            </a:extLst>
          </p:cNvPr>
          <p:cNvSpPr txBox="1"/>
          <p:nvPr/>
        </p:nvSpPr>
        <p:spPr>
          <a:xfrm>
            <a:off x="4498848" y="6488668"/>
            <a:ext cx="3194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Tisková konference 2. 12. 2024</a:t>
            </a: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36A12F9A-2B5D-7858-FAE2-486F1BF53660}"/>
              </a:ext>
            </a:extLst>
          </p:cNvPr>
          <p:cNvCxnSpPr/>
          <p:nvPr/>
        </p:nvCxnSpPr>
        <p:spPr>
          <a:xfrm>
            <a:off x="347472" y="6473952"/>
            <a:ext cx="11558016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" name="Přímá spojnice 2">
            <a:extLst>
              <a:ext uri="{FF2B5EF4-FFF2-40B4-BE49-F238E27FC236}">
                <a16:creationId xmlns:a16="http://schemas.microsoft.com/office/drawing/2014/main" id="{677A185B-72D7-45DA-3E6E-ABB46CD1CFA6}"/>
              </a:ext>
            </a:extLst>
          </p:cNvPr>
          <p:cNvCxnSpPr/>
          <p:nvPr/>
        </p:nvCxnSpPr>
        <p:spPr>
          <a:xfrm>
            <a:off x="347472" y="1423970"/>
            <a:ext cx="11558016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TextovéPole 3">
            <a:extLst>
              <a:ext uri="{FF2B5EF4-FFF2-40B4-BE49-F238E27FC236}">
                <a16:creationId xmlns:a16="http://schemas.microsoft.com/office/drawing/2014/main" id="{7F8BDAC1-27E7-C984-55C4-25730A31A5CE}"/>
              </a:ext>
            </a:extLst>
          </p:cNvPr>
          <p:cNvSpPr txBox="1"/>
          <p:nvPr/>
        </p:nvSpPr>
        <p:spPr>
          <a:xfrm>
            <a:off x="2393605" y="1828275"/>
            <a:ext cx="7465750" cy="101566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3200" b="1" dirty="0">
                <a:latin typeface="Verdana" panose="020B0604030504040204" pitchFamily="34" charset="0"/>
                <a:ea typeface="Verdana" panose="020B0604030504040204" pitchFamily="34" charset="0"/>
              </a:rPr>
              <a:t>2024 … 84,52 Kč</a:t>
            </a:r>
          </a:p>
          <a:p>
            <a:r>
              <a:rPr lang="cs-CZ" sz="2800" b="1" dirty="0">
                <a:latin typeface="Verdana" panose="020B0604030504040204" pitchFamily="34" charset="0"/>
                <a:ea typeface="Verdana" panose="020B0604030504040204" pitchFamily="34" charset="0"/>
              </a:rPr>
              <a:t>(vodné 49,33 Kč + stočné 35,19 Kč)</a:t>
            </a:r>
          </a:p>
        </p:txBody>
      </p:sp>
      <p:cxnSp>
        <p:nvCxnSpPr>
          <p:cNvPr id="15" name="Přímá spojnice se šipkou 14">
            <a:extLst>
              <a:ext uri="{FF2B5EF4-FFF2-40B4-BE49-F238E27FC236}">
                <a16:creationId xmlns:a16="http://schemas.microsoft.com/office/drawing/2014/main" id="{EDB02AFD-C4B3-CAD0-9555-E5D22630ADDA}"/>
              </a:ext>
            </a:extLst>
          </p:cNvPr>
          <p:cNvCxnSpPr>
            <a:cxnSpLocks/>
          </p:cNvCxnSpPr>
          <p:nvPr/>
        </p:nvCxnSpPr>
        <p:spPr>
          <a:xfrm>
            <a:off x="5294300" y="2899921"/>
            <a:ext cx="0" cy="871979"/>
          </a:xfrm>
          <a:prstGeom prst="straightConnector1">
            <a:avLst/>
          </a:prstGeom>
          <a:ln w="889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0B9C723F-5739-A2A4-9BB0-76A79CA5B4BD}"/>
              </a:ext>
            </a:extLst>
          </p:cNvPr>
          <p:cNvSpPr txBox="1"/>
          <p:nvPr/>
        </p:nvSpPr>
        <p:spPr>
          <a:xfrm>
            <a:off x="2363125" y="3827883"/>
            <a:ext cx="7465750" cy="101566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3200" b="1" dirty="0">
                <a:latin typeface="Verdana" panose="020B0604030504040204" pitchFamily="34" charset="0"/>
                <a:ea typeface="Verdana" panose="020B0604030504040204" pitchFamily="34" charset="0"/>
              </a:rPr>
              <a:t>2025 … 93,15 Kč</a:t>
            </a:r>
          </a:p>
          <a:p>
            <a:r>
              <a:rPr lang="cs-CZ" sz="2800" b="1" dirty="0">
                <a:latin typeface="Verdana" panose="020B0604030504040204" pitchFamily="34" charset="0"/>
                <a:ea typeface="Verdana" panose="020B0604030504040204" pitchFamily="34" charset="0"/>
              </a:rPr>
              <a:t>(vodné 55,74 Kč + stočné 37,41 Kč)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5BC37BDA-2A14-C4F2-038E-45955A4B2698}"/>
              </a:ext>
            </a:extLst>
          </p:cNvPr>
          <p:cNvSpPr txBox="1"/>
          <p:nvPr/>
        </p:nvSpPr>
        <p:spPr>
          <a:xfrm>
            <a:off x="5626786" y="3046872"/>
            <a:ext cx="20775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+10,2%</a:t>
            </a:r>
            <a:endParaRPr lang="cs-CZ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D718737C-995C-221E-B1B4-BEA4134CB15F}"/>
              </a:ext>
            </a:extLst>
          </p:cNvPr>
          <p:cNvSpPr txBox="1"/>
          <p:nvPr/>
        </p:nvSpPr>
        <p:spPr>
          <a:xfrm>
            <a:off x="916953" y="5085494"/>
            <a:ext cx="9419665" cy="101566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latin typeface="Verdana" panose="020B0604030504040204" pitchFamily="34" charset="0"/>
                <a:ea typeface="Verdana" panose="020B0604030504040204" pitchFamily="34" charset="0"/>
              </a:rPr>
              <a:t>Průměrná měsíční spotřebě 3 m</a:t>
            </a:r>
            <a:r>
              <a:rPr lang="cs-CZ" sz="3200" b="1" baseline="30000" dirty="0"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r>
              <a:rPr lang="cs-CZ" sz="3200" b="1" dirty="0">
                <a:latin typeface="Verdana" panose="020B0604030504040204" pitchFamily="34" charset="0"/>
                <a:ea typeface="Verdana" panose="020B0604030504040204" pitchFamily="34" charset="0"/>
              </a:rPr>
              <a:t>/osoba</a:t>
            </a:r>
            <a:r>
              <a:rPr lang="cs-CZ" sz="3200" b="1" baseline="30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algn="ctr"/>
            <a:r>
              <a:rPr lang="cs-CZ" sz="28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navýšení 25,89 Kč/osoba/měsíc</a:t>
            </a:r>
          </a:p>
        </p:txBody>
      </p:sp>
    </p:spTree>
    <p:extLst>
      <p:ext uri="{BB962C8B-B14F-4D97-AF65-F5344CB8AC3E}">
        <p14:creationId xmlns:p14="http://schemas.microsoft.com/office/powerpoint/2010/main" val="442775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1AC62A-1A16-F28C-9046-CF8E000DC3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FB02F3-DA4A-9C90-D04C-D86A5C6BA8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472" y="520079"/>
            <a:ext cx="9299867" cy="834095"/>
          </a:xfrm>
        </p:spPr>
        <p:txBody>
          <a:bodyPr>
            <a:normAutofit/>
          </a:bodyPr>
          <a:lstStyle/>
          <a:p>
            <a:pPr algn="l">
              <a:spcAft>
                <a:spcPts val="1200"/>
              </a:spcAft>
            </a:pPr>
            <a:r>
              <a:rPr lang="cs-CZ" sz="4800" b="1" dirty="0">
                <a:latin typeface="Verdana" panose="020B0604030504040204" pitchFamily="34" charset="0"/>
                <a:ea typeface="Verdana" panose="020B0604030504040204" pitchFamily="34" charset="0"/>
              </a:rPr>
              <a:t>Cena vodného a stočného</a:t>
            </a:r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40B41EC1-C4F9-0F79-5568-8C8B215410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32509" y="262827"/>
            <a:ext cx="1672979" cy="109175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07118D71-3C74-05E2-DDCA-2C9C355C13EF}"/>
              </a:ext>
            </a:extLst>
          </p:cNvPr>
          <p:cNvSpPr txBox="1"/>
          <p:nvPr/>
        </p:nvSpPr>
        <p:spPr>
          <a:xfrm>
            <a:off x="4498848" y="6488668"/>
            <a:ext cx="3194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Tisková konference 2. 12. 2024</a:t>
            </a: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9A7A9AF8-45E8-F873-3739-BA2E98E77A7E}"/>
              </a:ext>
            </a:extLst>
          </p:cNvPr>
          <p:cNvCxnSpPr/>
          <p:nvPr/>
        </p:nvCxnSpPr>
        <p:spPr>
          <a:xfrm>
            <a:off x="347472" y="6473952"/>
            <a:ext cx="11558016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" name="Přímá spojnice 2">
            <a:extLst>
              <a:ext uri="{FF2B5EF4-FFF2-40B4-BE49-F238E27FC236}">
                <a16:creationId xmlns:a16="http://schemas.microsoft.com/office/drawing/2014/main" id="{A0BCC302-DFDE-C931-FD11-E8C3B01B4289}"/>
              </a:ext>
            </a:extLst>
          </p:cNvPr>
          <p:cNvCxnSpPr/>
          <p:nvPr/>
        </p:nvCxnSpPr>
        <p:spPr>
          <a:xfrm>
            <a:off x="347472" y="1423970"/>
            <a:ext cx="11558016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E93B897E-8E86-AABC-26E5-2816EC0DDB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335953"/>
              </p:ext>
            </p:extLst>
          </p:nvPr>
        </p:nvGraphicFramePr>
        <p:xfrm>
          <a:off x="563984" y="1941886"/>
          <a:ext cx="10650863" cy="41917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7001827" imgH="2755757" progId="Excel.Sheet.12">
                  <p:embed/>
                </p:oleObj>
              </mc:Choice>
              <mc:Fallback>
                <p:oleObj name="Worksheet" r:id="rId4" imgW="7001827" imgH="275575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63984" y="1941886"/>
                        <a:ext cx="10650863" cy="41917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1534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684668-8B57-1BA1-008E-FFF8194BA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FD012B-23FD-A5DD-7E68-7B98FC5F6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472" y="520079"/>
            <a:ext cx="9299867" cy="834095"/>
          </a:xfrm>
        </p:spPr>
        <p:txBody>
          <a:bodyPr>
            <a:normAutofit/>
          </a:bodyPr>
          <a:lstStyle/>
          <a:p>
            <a:pPr algn="l">
              <a:spcAft>
                <a:spcPts val="1200"/>
              </a:spcAft>
            </a:pPr>
            <a:r>
              <a:rPr lang="cs-CZ" sz="4800" b="1" dirty="0">
                <a:latin typeface="Verdana" panose="020B0604030504040204" pitchFamily="34" charset="0"/>
                <a:ea typeface="Verdana" panose="020B0604030504040204" pitchFamily="34" charset="0"/>
              </a:rPr>
              <a:t>Cena vodného a stočného</a:t>
            </a:r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62A1ADE8-04AA-FCE9-499B-CDA002EE37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32509" y="262827"/>
            <a:ext cx="1672979" cy="109175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B1ACA16F-5D92-4675-A14F-3995A0A390CE}"/>
              </a:ext>
            </a:extLst>
          </p:cNvPr>
          <p:cNvSpPr txBox="1"/>
          <p:nvPr/>
        </p:nvSpPr>
        <p:spPr>
          <a:xfrm>
            <a:off x="4498848" y="6488668"/>
            <a:ext cx="3194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Tisková konference 2. 12. 2024</a:t>
            </a: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8234BA29-4BF1-76A7-8CF5-418F61F8E10E}"/>
              </a:ext>
            </a:extLst>
          </p:cNvPr>
          <p:cNvCxnSpPr/>
          <p:nvPr/>
        </p:nvCxnSpPr>
        <p:spPr>
          <a:xfrm>
            <a:off x="347472" y="6473952"/>
            <a:ext cx="11558016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" name="Přímá spojnice 2">
            <a:extLst>
              <a:ext uri="{FF2B5EF4-FFF2-40B4-BE49-F238E27FC236}">
                <a16:creationId xmlns:a16="http://schemas.microsoft.com/office/drawing/2014/main" id="{E04EC463-2517-C276-B9B5-738BB7679FD9}"/>
              </a:ext>
            </a:extLst>
          </p:cNvPr>
          <p:cNvCxnSpPr/>
          <p:nvPr/>
        </p:nvCxnSpPr>
        <p:spPr>
          <a:xfrm>
            <a:off x="347472" y="1423970"/>
            <a:ext cx="11558016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749F74F3-23A2-0D7B-EB2B-B2812176BB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2277992"/>
              </p:ext>
            </p:extLst>
          </p:nvPr>
        </p:nvGraphicFramePr>
        <p:xfrm>
          <a:off x="1308674" y="1513362"/>
          <a:ext cx="8923835" cy="48944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993490" imgH="3835305" progId="Excel.Sheet.12">
                  <p:embed/>
                </p:oleObj>
              </mc:Choice>
              <mc:Fallback>
                <p:oleObj name="Worksheet" r:id="rId4" imgW="6993490" imgH="383530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08674" y="1513362"/>
                        <a:ext cx="8923835" cy="48944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0157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0C091B-51D7-F96E-DA03-4E2AAB3EC5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472" y="520079"/>
            <a:ext cx="9299867" cy="834095"/>
          </a:xfrm>
        </p:spPr>
        <p:txBody>
          <a:bodyPr>
            <a:normAutofit/>
          </a:bodyPr>
          <a:lstStyle/>
          <a:p>
            <a:pPr algn="l">
              <a:spcAft>
                <a:spcPts val="1200"/>
              </a:spcAft>
            </a:pPr>
            <a:r>
              <a:rPr lang="cs-CZ" sz="4800" b="1" dirty="0">
                <a:latin typeface="Verdana" panose="020B0604030504040204" pitchFamily="34" charset="0"/>
                <a:ea typeface="Verdana" panose="020B0604030504040204" pitchFamily="34" charset="0"/>
              </a:rPr>
              <a:t>Cena svozu odpadu</a:t>
            </a:r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88D7E71A-0E71-5A37-C015-C58FE5D193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32509" y="262827"/>
            <a:ext cx="1672979" cy="109175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AA532836-54ED-C7F2-EACF-E065ACDD1F39}"/>
              </a:ext>
            </a:extLst>
          </p:cNvPr>
          <p:cNvSpPr txBox="1"/>
          <p:nvPr/>
        </p:nvSpPr>
        <p:spPr>
          <a:xfrm>
            <a:off x="4498848" y="6488668"/>
            <a:ext cx="3194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Tisková konference 2. 12. 2024</a:t>
            </a: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36A12F9A-2B5D-7858-FAE2-486F1BF53660}"/>
              </a:ext>
            </a:extLst>
          </p:cNvPr>
          <p:cNvCxnSpPr/>
          <p:nvPr/>
        </p:nvCxnSpPr>
        <p:spPr>
          <a:xfrm>
            <a:off x="347472" y="6473952"/>
            <a:ext cx="11558016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" name="Přímá spojnice 2">
            <a:extLst>
              <a:ext uri="{FF2B5EF4-FFF2-40B4-BE49-F238E27FC236}">
                <a16:creationId xmlns:a16="http://schemas.microsoft.com/office/drawing/2014/main" id="{677A185B-72D7-45DA-3E6E-ABB46CD1CFA6}"/>
              </a:ext>
            </a:extLst>
          </p:cNvPr>
          <p:cNvCxnSpPr/>
          <p:nvPr/>
        </p:nvCxnSpPr>
        <p:spPr>
          <a:xfrm>
            <a:off x="347472" y="1423970"/>
            <a:ext cx="11558016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TextovéPole 3">
            <a:extLst>
              <a:ext uri="{FF2B5EF4-FFF2-40B4-BE49-F238E27FC236}">
                <a16:creationId xmlns:a16="http://schemas.microsoft.com/office/drawing/2014/main" id="{7F8BDAC1-27E7-C984-55C4-25730A31A5CE}"/>
              </a:ext>
            </a:extLst>
          </p:cNvPr>
          <p:cNvSpPr txBox="1"/>
          <p:nvPr/>
        </p:nvSpPr>
        <p:spPr>
          <a:xfrm>
            <a:off x="2916122" y="4702437"/>
            <a:ext cx="6420716" cy="58477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latin typeface="Verdana" panose="020B0604030504040204" pitchFamily="34" charset="0"/>
                <a:ea typeface="Verdana" panose="020B0604030504040204" pitchFamily="34" charset="0"/>
              </a:rPr>
              <a:t>2024 … 680 Kč/osoba/rok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080BF6C-EE5B-2F9C-1AB1-578F399EB44C}"/>
              </a:ext>
            </a:extLst>
          </p:cNvPr>
          <p:cNvSpPr txBox="1"/>
          <p:nvPr/>
        </p:nvSpPr>
        <p:spPr>
          <a:xfrm>
            <a:off x="2190131" y="5543010"/>
            <a:ext cx="8181975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latin typeface="Verdana" panose="020B0604030504040204" pitchFamily="34" charset="0"/>
                <a:ea typeface="Verdana" panose="020B0604030504040204" pitchFamily="34" charset="0"/>
              </a:rPr>
              <a:t>2025 … 960 Kč/osoba/rok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955FBD5C-7153-93D6-779F-17C730D82D89}"/>
              </a:ext>
            </a:extLst>
          </p:cNvPr>
          <p:cNvSpPr txBox="1"/>
          <p:nvPr/>
        </p:nvSpPr>
        <p:spPr>
          <a:xfrm>
            <a:off x="786653" y="1704199"/>
            <a:ext cx="10576112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latin typeface="Verdana" panose="020B0604030504040204" pitchFamily="34" charset="0"/>
                <a:ea typeface="Verdana" panose="020B0604030504040204" pitchFamily="34" charset="0"/>
              </a:rPr>
              <a:t>Změna ceny svozu po 12 letech</a:t>
            </a:r>
          </a:p>
          <a:p>
            <a:pPr algn="ctr"/>
            <a:r>
              <a:rPr lang="cs-CZ" sz="2400" b="1" dirty="0">
                <a:latin typeface="Verdana" panose="020B0604030504040204" pitchFamily="34" charset="0"/>
                <a:ea typeface="Verdana" panose="020B0604030504040204" pitchFamily="34" charset="0"/>
              </a:rPr>
              <a:t>(současná cena svozu platí od 1. 1. 2013)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DB328E93-1F0F-9D39-1D4A-660210E03A6E}"/>
              </a:ext>
            </a:extLst>
          </p:cNvPr>
          <p:cNvSpPr txBox="1"/>
          <p:nvPr/>
        </p:nvSpPr>
        <p:spPr>
          <a:xfrm>
            <a:off x="582706" y="3061645"/>
            <a:ext cx="11026587" cy="138499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latin typeface="Verdana" panose="020B0604030504040204" pitchFamily="34" charset="0"/>
                <a:ea typeface="Verdana" panose="020B0604030504040204" pitchFamily="34" charset="0"/>
              </a:rPr>
              <a:t>2013 … doplatek z rozpočtu města 50 mil.  Kč</a:t>
            </a:r>
          </a:p>
          <a:p>
            <a:pPr algn="ctr"/>
            <a:r>
              <a:rPr lang="cs-CZ" sz="2800" b="1" dirty="0">
                <a:latin typeface="Verdana" panose="020B0604030504040204" pitchFamily="34" charset="0"/>
                <a:ea typeface="Verdana" panose="020B0604030504040204" pitchFamily="34" charset="0"/>
              </a:rPr>
              <a:t>2025 bez zvýšení ceny … doplatek by byl 100 mil. Kč</a:t>
            </a:r>
          </a:p>
          <a:p>
            <a:pPr algn="ctr"/>
            <a:r>
              <a:rPr lang="cs-CZ" sz="2800" b="1" dirty="0">
                <a:latin typeface="Verdana" panose="020B0604030504040204" pitchFamily="34" charset="0"/>
                <a:ea typeface="Verdana" panose="020B0604030504040204" pitchFamily="34" charset="0"/>
              </a:rPr>
              <a:t>2025 po navýšení ceny … doplatek 75 mil. Kč</a:t>
            </a:r>
          </a:p>
        </p:txBody>
      </p:sp>
    </p:spTree>
    <p:extLst>
      <p:ext uri="{BB962C8B-B14F-4D97-AF65-F5344CB8AC3E}">
        <p14:creationId xmlns:p14="http://schemas.microsoft.com/office/powerpoint/2010/main" val="3630617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0C091B-51D7-F96E-DA03-4E2AAB3EC5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472" y="520079"/>
            <a:ext cx="8768819" cy="834095"/>
          </a:xfrm>
        </p:spPr>
        <p:txBody>
          <a:bodyPr>
            <a:normAutofit/>
          </a:bodyPr>
          <a:lstStyle/>
          <a:p>
            <a:pPr algn="l">
              <a:spcAft>
                <a:spcPts val="1200"/>
              </a:spcAft>
            </a:pPr>
            <a:r>
              <a:rPr lang="cs-CZ" sz="4800" b="1" dirty="0">
                <a:latin typeface="Verdana" panose="020B0604030504040204" pitchFamily="34" charset="0"/>
                <a:ea typeface="Verdana" panose="020B0604030504040204" pitchFamily="34" charset="0"/>
              </a:rPr>
              <a:t>Cena tepla z Teplárny ČB</a:t>
            </a:r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88D7E71A-0E71-5A37-C015-C58FE5D193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32509" y="262827"/>
            <a:ext cx="1672979" cy="109175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AA532836-54ED-C7F2-EACF-E065ACDD1F39}"/>
              </a:ext>
            </a:extLst>
          </p:cNvPr>
          <p:cNvSpPr txBox="1"/>
          <p:nvPr/>
        </p:nvSpPr>
        <p:spPr>
          <a:xfrm>
            <a:off x="4498848" y="6488668"/>
            <a:ext cx="3194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Tisková konference 2. 12. 2024</a:t>
            </a: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36A12F9A-2B5D-7858-FAE2-486F1BF53660}"/>
              </a:ext>
            </a:extLst>
          </p:cNvPr>
          <p:cNvCxnSpPr/>
          <p:nvPr/>
        </p:nvCxnSpPr>
        <p:spPr>
          <a:xfrm>
            <a:off x="347472" y="6473952"/>
            <a:ext cx="11558016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" name="Přímá spojnice 2">
            <a:extLst>
              <a:ext uri="{FF2B5EF4-FFF2-40B4-BE49-F238E27FC236}">
                <a16:creationId xmlns:a16="http://schemas.microsoft.com/office/drawing/2014/main" id="{677A185B-72D7-45DA-3E6E-ABB46CD1CFA6}"/>
              </a:ext>
            </a:extLst>
          </p:cNvPr>
          <p:cNvCxnSpPr/>
          <p:nvPr/>
        </p:nvCxnSpPr>
        <p:spPr>
          <a:xfrm>
            <a:off x="347472" y="1423970"/>
            <a:ext cx="11558016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TextovéPole 3">
            <a:extLst>
              <a:ext uri="{FF2B5EF4-FFF2-40B4-BE49-F238E27FC236}">
                <a16:creationId xmlns:a16="http://schemas.microsoft.com/office/drawing/2014/main" id="{7F8BDAC1-27E7-C984-55C4-25730A31A5CE}"/>
              </a:ext>
            </a:extLst>
          </p:cNvPr>
          <p:cNvSpPr txBox="1"/>
          <p:nvPr/>
        </p:nvSpPr>
        <p:spPr>
          <a:xfrm>
            <a:off x="742995" y="1848703"/>
            <a:ext cx="10706010" cy="103105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700" b="1" dirty="0">
                <a:latin typeface="Verdana" panose="020B0604030504040204" pitchFamily="34" charset="0"/>
                <a:ea typeface="Verdana" panose="020B0604030504040204" pitchFamily="34" charset="0"/>
              </a:rPr>
              <a:t>2024 … 839,90 Kč vč. DPH</a:t>
            </a:r>
          </a:p>
          <a:p>
            <a:r>
              <a:rPr lang="cs-CZ" sz="3400" b="1" dirty="0">
                <a:latin typeface="Verdana" panose="020B0604030504040204" pitchFamily="34" charset="0"/>
                <a:ea typeface="Verdana" panose="020B0604030504040204" pitchFamily="34" charset="0"/>
              </a:rPr>
              <a:t>2025 … 914,93 Kč vč. DPH/GJ </a:t>
            </a:r>
            <a:r>
              <a:rPr lang="cs-CZ" sz="34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=&gt; +8,93%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080BF6C-EE5B-2F9C-1AB1-578F399EB44C}"/>
              </a:ext>
            </a:extLst>
          </p:cNvPr>
          <p:cNvSpPr txBox="1"/>
          <p:nvPr/>
        </p:nvSpPr>
        <p:spPr>
          <a:xfrm>
            <a:off x="571500" y="3280725"/>
            <a:ext cx="10925735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3600" b="1" u="sng" dirty="0">
                <a:latin typeface="Verdana" panose="020B0604030504040204" pitchFamily="34" charset="0"/>
                <a:ea typeface="Verdana" panose="020B0604030504040204" pitchFamily="34" charset="0"/>
              </a:rPr>
              <a:t>Bytová jednotka</a:t>
            </a:r>
          </a:p>
          <a:p>
            <a:r>
              <a:rPr lang="cs-CZ" sz="2400" b="1" dirty="0">
                <a:latin typeface="Verdana" panose="020B0604030504040204" pitchFamily="34" charset="0"/>
                <a:ea typeface="Verdana" panose="020B0604030504040204" pitchFamily="34" charset="0"/>
              </a:rPr>
              <a:t>průměrná spotřeba 20 GJ</a:t>
            </a:r>
          </a:p>
          <a:p>
            <a:r>
              <a:rPr lang="cs-CZ" sz="2400" b="1" dirty="0">
                <a:latin typeface="Verdana" panose="020B0604030504040204" pitchFamily="34" charset="0"/>
                <a:ea typeface="Verdana" panose="020B0604030504040204" pitchFamily="34" charset="0"/>
              </a:rPr>
              <a:t>průměrný roční nárůst … 1500 Kč vč. DPH</a:t>
            </a:r>
          </a:p>
          <a:p>
            <a:r>
              <a:rPr lang="cs-CZ" sz="28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průměrný měsíční nárůst … 125 Kč/bytová jednotka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4AE12A79-71B6-C50E-9A86-BC9E49B1E4E1}"/>
              </a:ext>
            </a:extLst>
          </p:cNvPr>
          <p:cNvSpPr txBox="1"/>
          <p:nvPr/>
        </p:nvSpPr>
        <p:spPr>
          <a:xfrm>
            <a:off x="571499" y="5434030"/>
            <a:ext cx="10999695" cy="83099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>
                <a:latin typeface="Verdana" panose="020B0604030504040204" pitchFamily="34" charset="0"/>
                <a:ea typeface="Verdana" panose="020B0604030504040204" pitchFamily="34" charset="0"/>
              </a:rPr>
              <a:t>České Budějovice a Plzeň mají nejnižší cenu tepla ze všech krajských měst v ČR</a:t>
            </a:r>
            <a:endParaRPr lang="cs-CZ" sz="2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291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0C091B-51D7-F96E-DA03-4E2AAB3EC5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472" y="520079"/>
            <a:ext cx="9299867" cy="834095"/>
          </a:xfrm>
        </p:spPr>
        <p:txBody>
          <a:bodyPr>
            <a:normAutofit/>
          </a:bodyPr>
          <a:lstStyle/>
          <a:p>
            <a:pPr algn="l">
              <a:spcAft>
                <a:spcPts val="1200"/>
              </a:spcAft>
            </a:pPr>
            <a:r>
              <a:rPr lang="cs-CZ" sz="4800" b="1" dirty="0">
                <a:latin typeface="Verdana" panose="020B0604030504040204" pitchFamily="34" charset="0"/>
                <a:ea typeface="Verdana" panose="020B0604030504040204" pitchFamily="34" charset="0"/>
              </a:rPr>
              <a:t>Cena sportovních zařízení</a:t>
            </a:r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88D7E71A-0E71-5A37-C015-C58FE5D193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32509" y="262827"/>
            <a:ext cx="1672979" cy="109175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AA532836-54ED-C7F2-EACF-E065ACDD1F39}"/>
              </a:ext>
            </a:extLst>
          </p:cNvPr>
          <p:cNvSpPr txBox="1"/>
          <p:nvPr/>
        </p:nvSpPr>
        <p:spPr>
          <a:xfrm>
            <a:off x="4498848" y="6488668"/>
            <a:ext cx="3194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Tisková konference 2. 12. 2024</a:t>
            </a: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36A12F9A-2B5D-7858-FAE2-486F1BF53660}"/>
              </a:ext>
            </a:extLst>
          </p:cNvPr>
          <p:cNvCxnSpPr/>
          <p:nvPr/>
        </p:nvCxnSpPr>
        <p:spPr>
          <a:xfrm>
            <a:off x="347472" y="6473952"/>
            <a:ext cx="11558016" cy="0"/>
          </a:xfrm>
          <a:prstGeom prst="line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" name="Přímá spojnice 2">
            <a:extLst>
              <a:ext uri="{FF2B5EF4-FFF2-40B4-BE49-F238E27FC236}">
                <a16:creationId xmlns:a16="http://schemas.microsoft.com/office/drawing/2014/main" id="{677A185B-72D7-45DA-3E6E-ABB46CD1CFA6}"/>
              </a:ext>
            </a:extLst>
          </p:cNvPr>
          <p:cNvCxnSpPr/>
          <p:nvPr/>
        </p:nvCxnSpPr>
        <p:spPr>
          <a:xfrm>
            <a:off x="347472" y="1430898"/>
            <a:ext cx="11558016" cy="0"/>
          </a:xfrm>
          <a:prstGeom prst="line">
            <a:avLst/>
          </a:prstGeom>
          <a:ln w="12700">
            <a:solidFill>
              <a:srgbClr val="FFC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TextovéPole 3">
            <a:extLst>
              <a:ext uri="{FF2B5EF4-FFF2-40B4-BE49-F238E27FC236}">
                <a16:creationId xmlns:a16="http://schemas.microsoft.com/office/drawing/2014/main" id="{7F8BDAC1-27E7-C984-55C4-25730A31A5CE}"/>
              </a:ext>
            </a:extLst>
          </p:cNvPr>
          <p:cNvSpPr txBox="1"/>
          <p:nvPr/>
        </p:nvSpPr>
        <p:spPr>
          <a:xfrm>
            <a:off x="452882" y="1745618"/>
            <a:ext cx="7240270" cy="204671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latin typeface="Verdana" panose="020B0604030504040204" pitchFamily="34" charset="0"/>
                <a:ea typeface="Verdana" panose="020B0604030504040204" pitchFamily="34" charset="0"/>
              </a:rPr>
              <a:t>Vstup na plovárnu a do sauny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latin typeface="Verdana" panose="020B0604030504040204" pitchFamily="34" charset="0"/>
                <a:ea typeface="Verdana" panose="020B0604030504040204" pitchFamily="34" charset="0"/>
              </a:rPr>
              <a:t>Vstup na veřejné bruslení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latin typeface="Verdana" panose="020B0604030504040204" pitchFamily="34" charset="0"/>
                <a:ea typeface="Verdana" panose="020B0604030504040204" pitchFamily="34" charset="0"/>
              </a:rPr>
              <a:t>Pronájem sportovní haly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latin typeface="Verdana" panose="020B0604030504040204" pitchFamily="34" charset="0"/>
                <a:ea typeface="Verdana" panose="020B0604030504040204" pitchFamily="34" charset="0"/>
              </a:rPr>
              <a:t>Pronájem Budvar arény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4E683BAF-9411-E2EC-D435-4F67BCBDB65C}"/>
              </a:ext>
            </a:extLst>
          </p:cNvPr>
          <p:cNvSpPr txBox="1"/>
          <p:nvPr/>
        </p:nvSpPr>
        <p:spPr>
          <a:xfrm>
            <a:off x="5495367" y="4178041"/>
            <a:ext cx="55736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BEZE ZMĚNY</a:t>
            </a:r>
          </a:p>
        </p:txBody>
      </p:sp>
    </p:spTree>
    <p:extLst>
      <p:ext uri="{BB962C8B-B14F-4D97-AF65-F5344CB8AC3E}">
        <p14:creationId xmlns:p14="http://schemas.microsoft.com/office/powerpoint/2010/main" val="400300048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4863</TotalTime>
  <Words>575</Words>
  <Application>Microsoft Office PowerPoint</Application>
  <PresentationFormat>Širokoúhlá obrazovka</PresentationFormat>
  <Paragraphs>119</Paragraphs>
  <Slides>11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Verdana</vt:lpstr>
      <vt:lpstr>Motiv Office</vt:lpstr>
      <vt:lpstr>List Microsoft Excelu</vt:lpstr>
      <vt:lpstr>Ceny městských služeb  od 1. 1. 2025</vt:lpstr>
      <vt:lpstr>Cena jízdného v MHD</vt:lpstr>
      <vt:lpstr>Cena jízdného v MHD</vt:lpstr>
      <vt:lpstr>Cena vodného a stočného</vt:lpstr>
      <vt:lpstr>Cena vodného a stočného</vt:lpstr>
      <vt:lpstr>Cena vodného a stočného</vt:lpstr>
      <vt:lpstr>Cena svozu odpadu</vt:lpstr>
      <vt:lpstr>Cena tepla z Teplárny ČB</vt:lpstr>
      <vt:lpstr>Cena sportovních zařízení</vt:lpstr>
      <vt:lpstr>S H R N U T Í</vt:lpstr>
      <vt:lpstr>Děkujeme za pozornost…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Ceny městských služeb  od 1. 1. 2023</dc:title>
  <dc:creator>Petr Maroš</dc:creator>
  <cp:lastModifiedBy>Petr Maroš</cp:lastModifiedBy>
  <cp:revision>33</cp:revision>
  <dcterms:created xsi:type="dcterms:W3CDTF">2022-11-28T19:11:16Z</dcterms:created>
  <dcterms:modified xsi:type="dcterms:W3CDTF">2024-12-01T21:29:18Z</dcterms:modified>
</cp:coreProperties>
</file>