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9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6B3D81-6D08-455F-63C9-C168046C3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7A5087C-8A95-20CA-4DFF-FD376FBBA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6417D7-7F58-09B8-41E4-A768FF3B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D8D24B-A3B2-9B17-489D-650A1979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1CD2D7-32A2-AED2-AB34-A9E4D6C4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5282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D48F1-33F3-A012-31D6-B632E6CFB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D9F3D7-FF4D-4AA2-87F9-3C27F4A7D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B162B13-21B1-8E55-56D2-C15B112AA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AC8B41-8C51-B304-C600-BEAE4A335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40FE1F-2DD3-101B-8AA5-17F6D473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326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72B12F-3D4E-655D-134A-26A645F43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5FD4A46-1990-8FBD-A704-C37D77F77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CEEFC-714D-D530-A88A-61A51483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225750-3670-74A1-7F81-628BB9611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F52E93-1346-B34B-D01A-FD4891D99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772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FF4C5D-5623-4D94-50CF-9F6F81E3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A71473-F63C-A36F-CBF4-1C85AB68C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FA0BDC3-1722-2A0D-D78A-6CA5B3D1F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9F9C4C8-E978-0402-B075-195E200A3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3A4D2C4-49B0-3E9F-2AC0-A0AC9598C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CB9771C-3BAE-8B0A-96DE-23F9DC07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496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049867-EEC7-9975-8322-CD4B35608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A59FFAB-781C-FC63-2147-81ED893B4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A532AF4-5E64-E533-A9C1-12DCDD86F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040E5C9-96E6-4FDA-81EB-5B9D167BDB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DE5DCB-A881-B7D3-9868-5855065B8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0D51A2D-350A-7179-174C-41436D3B1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AC23E53-A5CB-C66C-A404-176E9CCE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306AD31-CA50-5BFC-466F-C7D529EF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776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F495E1-1319-ADCD-823F-51F10D3EF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740624F-0DB9-1170-36A6-96A7A6AE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B54C9B0-2FE6-7081-C549-3634257B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44AE23A-FE57-F755-DC8E-57E7334DF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177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A5CADEC-8E1D-5FDA-9FE0-283AA68B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EB86F7E-A17F-B0F8-EC98-EEEEF042E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24E7B1C-2860-6A3F-AA20-CFAFD7E1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8129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5BA5FB-DE8A-A31A-4785-4DA2C2108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BB3CA1-7B6E-DA0B-2380-E229EAFE7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CFE8934-FAF9-9C49-E25A-EB2F99CFD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876F81E-B210-EE33-DE0D-27D85008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413DDC4-E846-F7AF-CEEE-F48FB48F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FC5A29-F95A-76B6-871D-07B989A4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75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AE1152-B992-EBF2-09FB-9372EDA6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8C9B293-407D-2D0D-9C59-40FF735025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695E402-3FDA-F5DB-37D0-140D6F5FD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0184597-F20A-4EC0-F13B-9106F3FEC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924900A-AB21-59E1-61F4-4A8EDCE2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B181FD3-EA30-B365-02D9-DE0EA90C2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45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14E0BF-25CC-1B1E-070E-E56A5AB5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7034836-D86C-8E2D-9E86-6561AB42D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EA7FE61-C29D-C5FA-50A8-320B31B1C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ADE054C-BFAC-15A0-D21A-9CDA335D6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EB791A-7543-87F3-D9F8-6307E2D89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682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F7EEFE0-087F-50AF-BB95-3F11A3A798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BF9B852-2C80-D3C5-C9CD-A542776B6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FADCC2E-B21D-7326-3989-C5AAB4DE4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AE20C0-4D45-9F2F-7F37-1DF341F8F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635EDE5-D644-670D-4922-24E81FCA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121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BC277C0-9105-F35C-5DCF-2472230B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DDF5CD0-DD0B-0F0D-309A-E24BA49EB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867F6F-0705-0766-944A-9D53FDFE4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8818F-19CC-4750-A11F-4A87758A4EFC}" type="datetimeFigureOut">
              <a:rPr lang="cs-CZ" smtClean="0"/>
              <a:t>30.11.2022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3916B45-ACC6-3D64-6446-1B59C810C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2FDECF8-ED81-F066-16E0-F18E959B7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5B55A-5B0B-4ACA-9A2A-A263D652A2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560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52587"/>
            <a:ext cx="9144000" cy="23876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sz="5400" b="1" dirty="0">
                <a:latin typeface="Verdana" panose="020B0604030504040204" pitchFamily="34" charset="0"/>
                <a:ea typeface="Verdana" panose="020B0604030504040204" pitchFamily="34" charset="0"/>
              </a:rPr>
              <a:t>Ceny městských služeb</a:t>
            </a:r>
            <a:br>
              <a:rPr lang="cs-CZ" sz="1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cs-CZ" sz="1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</a:rPr>
              <a:t>od 1. 1. 2023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76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8768819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Cena tepla z Teplárny ČB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23970"/>
            <a:ext cx="1155801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7F8BDAC1-27E7-C984-55C4-25730A31A5CE}"/>
              </a:ext>
            </a:extLst>
          </p:cNvPr>
          <p:cNvSpPr txBox="1"/>
          <p:nvPr/>
        </p:nvSpPr>
        <p:spPr>
          <a:xfrm>
            <a:off x="513484" y="1721316"/>
            <a:ext cx="6420716" cy="1631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2800" b="1" dirty="0">
                <a:latin typeface="Verdana" panose="020B0604030504040204" pitchFamily="34" charset="0"/>
                <a:ea typeface="Verdana" panose="020B0604030504040204" pitchFamily="34" charset="0"/>
              </a:rPr>
              <a:t>2022 … 690,69 Kč/GJ</a:t>
            </a:r>
          </a:p>
          <a:p>
            <a:r>
              <a:rPr lang="cs-CZ" sz="4000" b="1" dirty="0">
                <a:latin typeface="Verdana" panose="020B0604030504040204" pitchFamily="34" charset="0"/>
                <a:ea typeface="Verdana" panose="020B0604030504040204" pitchFamily="34" charset="0"/>
              </a:rPr>
              <a:t>2023 … 788,59 Kč/GJ</a:t>
            </a:r>
          </a:p>
          <a:p>
            <a:pPr algn="r"/>
            <a:r>
              <a:rPr lang="cs-CZ" sz="2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navýšení o 14,17 %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080BF6C-EE5B-2F9C-1AB1-578F399EB44C}"/>
              </a:ext>
            </a:extLst>
          </p:cNvPr>
          <p:cNvSpPr txBox="1"/>
          <p:nvPr/>
        </p:nvSpPr>
        <p:spPr>
          <a:xfrm>
            <a:off x="4152900" y="4383231"/>
            <a:ext cx="7239000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Bytová jednotka</a:t>
            </a:r>
          </a:p>
          <a:p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průměrný roční nárůst … 1950 Kč</a:t>
            </a:r>
          </a:p>
          <a:p>
            <a:pPr algn="r"/>
            <a:r>
              <a:rPr lang="cs-CZ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průměrný měsíční nárůst … 163 Kč</a:t>
            </a:r>
          </a:p>
        </p:txBody>
      </p:sp>
      <p:sp>
        <p:nvSpPr>
          <p:cNvPr id="14" name="Oblouk 13">
            <a:extLst>
              <a:ext uri="{FF2B5EF4-FFF2-40B4-BE49-F238E27FC236}">
                <a16:creationId xmlns:a16="http://schemas.microsoft.com/office/drawing/2014/main" id="{57C00DFA-3B2D-4611-985B-6DA068139275}"/>
              </a:ext>
            </a:extLst>
          </p:cNvPr>
          <p:cNvSpPr/>
          <p:nvPr/>
        </p:nvSpPr>
        <p:spPr>
          <a:xfrm>
            <a:off x="4781551" y="2536924"/>
            <a:ext cx="4953000" cy="3307570"/>
          </a:xfrm>
          <a:prstGeom prst="arc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0960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8768819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Cena tepla z Teplárny ČB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23970"/>
            <a:ext cx="1155801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E8F570-CDDB-FE71-CE8B-CDC4C53125E8}"/>
              </a:ext>
            </a:extLst>
          </p:cNvPr>
          <p:cNvSpPr txBox="1"/>
          <p:nvPr/>
        </p:nvSpPr>
        <p:spPr>
          <a:xfrm>
            <a:off x="816553" y="1871755"/>
            <a:ext cx="906087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Verdana" panose="020B0604030504040204" pitchFamily="34" charset="0"/>
                <a:ea typeface="Verdana" panose="020B0604030504040204" pitchFamily="34" charset="0"/>
              </a:rPr>
              <a:t>V rámci ČR jsou Budějovice v cenovém podprůměru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532A5696-1F25-DFCB-BDC0-6A8656237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175"/>
              </p:ext>
            </p:extLst>
          </p:nvPr>
        </p:nvGraphicFramePr>
        <p:xfrm>
          <a:off x="2888119" y="2608418"/>
          <a:ext cx="6415762" cy="3590535"/>
        </p:xfrm>
        <a:graphic>
          <a:graphicData uri="http://schemas.openxmlformats.org/drawingml/2006/table">
            <a:tbl>
              <a:tblPr/>
              <a:tblGrid>
                <a:gridCol w="2405911">
                  <a:extLst>
                    <a:ext uri="{9D8B030D-6E8A-4147-A177-3AD203B41FA5}">
                      <a16:colId xmlns:a16="http://schemas.microsoft.com/office/drawing/2014/main" val="2540428665"/>
                    </a:ext>
                  </a:extLst>
                </a:gridCol>
                <a:gridCol w="1583891">
                  <a:extLst>
                    <a:ext uri="{9D8B030D-6E8A-4147-A177-3AD203B41FA5}">
                      <a16:colId xmlns:a16="http://schemas.microsoft.com/office/drawing/2014/main" val="3986211645"/>
                    </a:ext>
                  </a:extLst>
                </a:gridCol>
                <a:gridCol w="1583891">
                  <a:extLst>
                    <a:ext uri="{9D8B030D-6E8A-4147-A177-3AD203B41FA5}">
                      <a16:colId xmlns:a16="http://schemas.microsoft.com/office/drawing/2014/main" val="236827926"/>
                    </a:ext>
                  </a:extLst>
                </a:gridCol>
                <a:gridCol w="842069">
                  <a:extLst>
                    <a:ext uri="{9D8B030D-6E8A-4147-A177-3AD203B41FA5}">
                      <a16:colId xmlns:a16="http://schemas.microsoft.com/office/drawing/2014/main" val="2151939935"/>
                    </a:ext>
                  </a:extLst>
                </a:gridCol>
              </a:tblGrid>
              <a:tr h="45461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Město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Cena 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Rozdíl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946887"/>
                  </a:ext>
                </a:extLst>
              </a:tr>
              <a:tr h="454615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České Budějovice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788,59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550607"/>
                  </a:ext>
                </a:extLst>
              </a:tr>
              <a:tr h="445338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Břeclav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2241,41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334805"/>
                  </a:ext>
                </a:extLst>
              </a:tr>
              <a:tr h="445338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Jablonec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1347,41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694649"/>
                  </a:ext>
                </a:extLst>
              </a:tr>
              <a:tr h="445338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1672,00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883,41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744353"/>
                  </a:ext>
                </a:extLst>
              </a:tr>
              <a:tr h="445338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Jihlava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511,41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283511"/>
                  </a:ext>
                </a:extLst>
              </a:tr>
              <a:tr h="445338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788,00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138633"/>
                  </a:ext>
                </a:extLst>
              </a:tr>
              <a:tr h="454615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Ústí nad Labem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763,00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-25,59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6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310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9299867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Cena vodného a stočného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23970"/>
            <a:ext cx="1155801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7F8BDAC1-27E7-C984-55C4-25730A31A5CE}"/>
              </a:ext>
            </a:extLst>
          </p:cNvPr>
          <p:cNvSpPr txBox="1"/>
          <p:nvPr/>
        </p:nvSpPr>
        <p:spPr>
          <a:xfrm>
            <a:off x="410933" y="1897617"/>
            <a:ext cx="9897255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Verdana" panose="020B0604030504040204" pitchFamily="34" charset="0"/>
                <a:ea typeface="Verdana" panose="020B0604030504040204" pitchFamily="34" charset="0"/>
              </a:rPr>
              <a:t>2022 … 78 Kč (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</a:rPr>
              <a:t>vodné 44,29 Kč + stočné 33,71 Kč)</a:t>
            </a:r>
            <a:endParaRPr lang="cs-CZ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cs-CZ" sz="2800" b="1" dirty="0">
                <a:latin typeface="Verdana" panose="020B0604030504040204" pitchFamily="34" charset="0"/>
                <a:ea typeface="Verdana" panose="020B0604030504040204" pitchFamily="34" charset="0"/>
              </a:rPr>
              <a:t>2023 … 84,52 Kč </a:t>
            </a:r>
            <a:r>
              <a:rPr lang="cs-CZ" sz="2400" b="1" dirty="0">
                <a:latin typeface="Verdana" panose="020B0604030504040204" pitchFamily="34" charset="0"/>
                <a:ea typeface="Verdana" panose="020B0604030504040204" pitchFamily="34" charset="0"/>
              </a:rPr>
              <a:t>(vodné 49,33 Kč + stočné 35,19 Kč)</a:t>
            </a:r>
            <a:endParaRPr lang="cs-CZ" sz="2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/>
            <a:r>
              <a:rPr lang="cs-CZ" sz="2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navýšení o 8,36 %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080BF6C-EE5B-2F9C-1AB1-578F399EB44C}"/>
              </a:ext>
            </a:extLst>
          </p:cNvPr>
          <p:cNvSpPr txBox="1"/>
          <p:nvPr/>
        </p:nvSpPr>
        <p:spPr>
          <a:xfrm>
            <a:off x="3819970" y="4400323"/>
            <a:ext cx="7751035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Dopad na občany</a:t>
            </a:r>
          </a:p>
          <a:p>
            <a:r>
              <a:rPr lang="cs-CZ" sz="24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průměrná měsíční spotřeba … 3 m</a:t>
            </a:r>
            <a:r>
              <a:rPr lang="cs-CZ" sz="2400" b="1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cs-CZ" sz="24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/osoba</a:t>
            </a:r>
          </a:p>
          <a:p>
            <a:pPr algn="r"/>
            <a:r>
              <a:rPr lang="cs-CZ" sz="2400" b="1" dirty="0">
                <a:latin typeface="Verdana" panose="020B0604030504040204" pitchFamily="34" charset="0"/>
                <a:ea typeface="Verdana" panose="020B0604030504040204" pitchFamily="34" charset="0"/>
              </a:rPr>
              <a:t>průměrný měsíční nárůst … 19,57 Kč/osoba</a:t>
            </a:r>
          </a:p>
        </p:txBody>
      </p:sp>
      <p:sp>
        <p:nvSpPr>
          <p:cNvPr id="14" name="Oblouk 13">
            <a:extLst>
              <a:ext uri="{FF2B5EF4-FFF2-40B4-BE49-F238E27FC236}">
                <a16:creationId xmlns:a16="http://schemas.microsoft.com/office/drawing/2014/main" id="{57C00DFA-3B2D-4611-985B-6DA068139275}"/>
              </a:ext>
            </a:extLst>
          </p:cNvPr>
          <p:cNvSpPr/>
          <p:nvPr/>
        </p:nvSpPr>
        <p:spPr>
          <a:xfrm rot="10800000">
            <a:off x="989176" y="1721316"/>
            <a:ext cx="4953000" cy="3307570"/>
          </a:xfrm>
          <a:prstGeom prst="arc">
            <a:avLst>
              <a:gd name="adj1" fmla="val 15949343"/>
              <a:gd name="adj2" fmla="val 0"/>
            </a:avLst>
          </a:prstGeom>
          <a:ln w="666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835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9299867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Cena vodného a stočného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23970"/>
            <a:ext cx="1155801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9ADFE9E-C0F0-8DEE-5FC7-6ACD9339F9E3}"/>
              </a:ext>
            </a:extLst>
          </p:cNvPr>
          <p:cNvSpPr txBox="1"/>
          <p:nvPr/>
        </p:nvSpPr>
        <p:spPr>
          <a:xfrm>
            <a:off x="432816" y="1779914"/>
            <a:ext cx="11387328" cy="4924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600" b="1" dirty="0">
                <a:latin typeface="Verdana" panose="020B0604030504040204" pitchFamily="34" charset="0"/>
                <a:ea typeface="Verdana" panose="020B0604030504040204" pitchFamily="34" charset="0"/>
              </a:rPr>
              <a:t>2023 … Budějovice = 2. nejlevnější ze všech krajských měst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DAF26B70-F6A8-57E4-396F-4B1B838CC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213354"/>
              </p:ext>
            </p:extLst>
          </p:nvPr>
        </p:nvGraphicFramePr>
        <p:xfrm>
          <a:off x="3316225" y="2450592"/>
          <a:ext cx="5559550" cy="3885407"/>
        </p:xfrm>
        <a:graphic>
          <a:graphicData uri="http://schemas.openxmlformats.org/drawingml/2006/table">
            <a:tbl>
              <a:tblPr/>
              <a:tblGrid>
                <a:gridCol w="2084832">
                  <a:extLst>
                    <a:ext uri="{9D8B030D-6E8A-4147-A177-3AD203B41FA5}">
                      <a16:colId xmlns:a16="http://schemas.microsoft.com/office/drawing/2014/main" val="2787423428"/>
                    </a:ext>
                  </a:extLst>
                </a:gridCol>
                <a:gridCol w="1372514">
                  <a:extLst>
                    <a:ext uri="{9D8B030D-6E8A-4147-A177-3AD203B41FA5}">
                      <a16:colId xmlns:a16="http://schemas.microsoft.com/office/drawing/2014/main" val="2453586257"/>
                    </a:ext>
                  </a:extLst>
                </a:gridCol>
                <a:gridCol w="1372514">
                  <a:extLst>
                    <a:ext uri="{9D8B030D-6E8A-4147-A177-3AD203B41FA5}">
                      <a16:colId xmlns:a16="http://schemas.microsoft.com/office/drawing/2014/main" val="1589377163"/>
                    </a:ext>
                  </a:extLst>
                </a:gridCol>
                <a:gridCol w="729690">
                  <a:extLst>
                    <a:ext uri="{9D8B030D-6E8A-4147-A177-3AD203B41FA5}">
                      <a16:colId xmlns:a16="http://schemas.microsoft.com/office/drawing/2014/main" val="1390052581"/>
                    </a:ext>
                  </a:extLst>
                </a:gridCol>
              </a:tblGrid>
              <a:tr h="2821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Město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Cena 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Rozdíl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509639"/>
                  </a:ext>
                </a:extLst>
              </a:tr>
              <a:tr h="28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České Budějovice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586401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Praha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122844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435311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Karlovy Vary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813337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Ústí nad Labem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886495"/>
                  </a:ext>
                </a:extLst>
              </a:tr>
              <a:tr h="274517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38853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Hradec Králové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780169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343347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Jihlava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40057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857931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667958"/>
                  </a:ext>
                </a:extLst>
              </a:tr>
              <a:tr h="27643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433950"/>
                  </a:ext>
                </a:extLst>
              </a:tr>
              <a:tr h="28219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Ostrava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654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89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9299867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Cena jízdného v MHD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23970"/>
            <a:ext cx="11558016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7F8BDAC1-27E7-C984-55C4-25730A31A5CE}"/>
              </a:ext>
            </a:extLst>
          </p:cNvPr>
          <p:cNvSpPr txBox="1"/>
          <p:nvPr/>
        </p:nvSpPr>
        <p:spPr>
          <a:xfrm>
            <a:off x="532534" y="2013704"/>
            <a:ext cx="6420716" cy="5232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2800" b="1" dirty="0">
                <a:latin typeface="Verdana" panose="020B0604030504040204" pitchFamily="34" charset="0"/>
                <a:ea typeface="Verdana" panose="020B0604030504040204" pitchFamily="34" charset="0"/>
              </a:rPr>
              <a:t>2022 … 20 Kč/jízdenka 60 min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080BF6C-EE5B-2F9C-1AB1-578F399EB44C}"/>
              </a:ext>
            </a:extLst>
          </p:cNvPr>
          <p:cNvSpPr txBox="1"/>
          <p:nvPr/>
        </p:nvSpPr>
        <p:spPr>
          <a:xfrm>
            <a:off x="3167063" y="5037833"/>
            <a:ext cx="81819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2023 … 20 Kč/jízdenka 60 min</a:t>
            </a:r>
          </a:p>
        </p:txBody>
      </p:sp>
      <p:sp>
        <p:nvSpPr>
          <p:cNvPr id="14" name="Oblouk 13">
            <a:extLst>
              <a:ext uri="{FF2B5EF4-FFF2-40B4-BE49-F238E27FC236}">
                <a16:creationId xmlns:a16="http://schemas.microsoft.com/office/drawing/2014/main" id="{57C00DFA-3B2D-4611-985B-6DA068139275}"/>
              </a:ext>
            </a:extLst>
          </p:cNvPr>
          <p:cNvSpPr/>
          <p:nvPr/>
        </p:nvSpPr>
        <p:spPr>
          <a:xfrm>
            <a:off x="4848607" y="2275314"/>
            <a:ext cx="4953000" cy="4492523"/>
          </a:xfrm>
          <a:prstGeom prst="arc">
            <a:avLst>
              <a:gd name="adj1" fmla="val 16200000"/>
              <a:gd name="adj2" fmla="val 163609"/>
            </a:avLst>
          </a:prstGeom>
          <a:ln w="666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0C4071D-03A0-886B-1A98-AD165E140A44}"/>
              </a:ext>
            </a:extLst>
          </p:cNvPr>
          <p:cNvSpPr txBox="1"/>
          <p:nvPr/>
        </p:nvSpPr>
        <p:spPr>
          <a:xfrm>
            <a:off x="2061791" y="3181998"/>
            <a:ext cx="5573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b="1" dirty="0">
                <a:solidFill>
                  <a:schemeClr val="accent6">
                    <a:lumMod val="75000"/>
                  </a:schemeClr>
                </a:solidFill>
              </a:rPr>
              <a:t>BEZE ZMĚNY</a:t>
            </a:r>
          </a:p>
        </p:txBody>
      </p:sp>
    </p:spTree>
    <p:extLst>
      <p:ext uri="{BB962C8B-B14F-4D97-AF65-F5344CB8AC3E}">
        <p14:creationId xmlns:p14="http://schemas.microsoft.com/office/powerpoint/2010/main" val="117827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9299867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Cena svozu odpadu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23970"/>
            <a:ext cx="11558016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7F8BDAC1-27E7-C984-55C4-25730A31A5CE}"/>
              </a:ext>
            </a:extLst>
          </p:cNvPr>
          <p:cNvSpPr txBox="1"/>
          <p:nvPr/>
        </p:nvSpPr>
        <p:spPr>
          <a:xfrm>
            <a:off x="532534" y="2013704"/>
            <a:ext cx="6420716" cy="5232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2800" b="1" dirty="0">
                <a:latin typeface="Verdana" panose="020B0604030504040204" pitchFamily="34" charset="0"/>
                <a:ea typeface="Verdana" panose="020B0604030504040204" pitchFamily="34" charset="0"/>
              </a:rPr>
              <a:t>2022 … 680 Kč/osoba/rok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080BF6C-EE5B-2F9C-1AB1-578F399EB44C}"/>
              </a:ext>
            </a:extLst>
          </p:cNvPr>
          <p:cNvSpPr txBox="1"/>
          <p:nvPr/>
        </p:nvSpPr>
        <p:spPr>
          <a:xfrm>
            <a:off x="3167063" y="5037833"/>
            <a:ext cx="81819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2023 … 680 Kč/osoba/rok</a:t>
            </a:r>
          </a:p>
        </p:txBody>
      </p:sp>
      <p:sp>
        <p:nvSpPr>
          <p:cNvPr id="14" name="Oblouk 13">
            <a:extLst>
              <a:ext uri="{FF2B5EF4-FFF2-40B4-BE49-F238E27FC236}">
                <a16:creationId xmlns:a16="http://schemas.microsoft.com/office/drawing/2014/main" id="{57C00DFA-3B2D-4611-985B-6DA068139275}"/>
              </a:ext>
            </a:extLst>
          </p:cNvPr>
          <p:cNvSpPr/>
          <p:nvPr/>
        </p:nvSpPr>
        <p:spPr>
          <a:xfrm>
            <a:off x="4848607" y="2275314"/>
            <a:ext cx="4953000" cy="4492523"/>
          </a:xfrm>
          <a:prstGeom prst="arc">
            <a:avLst>
              <a:gd name="adj1" fmla="val 16200000"/>
              <a:gd name="adj2" fmla="val 163609"/>
            </a:avLst>
          </a:prstGeom>
          <a:ln w="666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0C4071D-03A0-886B-1A98-AD165E140A44}"/>
              </a:ext>
            </a:extLst>
          </p:cNvPr>
          <p:cNvSpPr txBox="1"/>
          <p:nvPr/>
        </p:nvSpPr>
        <p:spPr>
          <a:xfrm>
            <a:off x="2061791" y="3181998"/>
            <a:ext cx="5573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b="1" dirty="0">
                <a:solidFill>
                  <a:schemeClr val="accent4">
                    <a:lumMod val="50000"/>
                  </a:schemeClr>
                </a:solidFill>
              </a:rPr>
              <a:t>BEZE</a:t>
            </a:r>
            <a:r>
              <a:rPr lang="cs-CZ" sz="8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8000" b="1" dirty="0">
                <a:solidFill>
                  <a:schemeClr val="accent4">
                    <a:lumMod val="50000"/>
                  </a:schemeClr>
                </a:solidFill>
              </a:rPr>
              <a:t>ZMĚNY</a:t>
            </a:r>
          </a:p>
        </p:txBody>
      </p:sp>
    </p:spTree>
    <p:extLst>
      <p:ext uri="{BB962C8B-B14F-4D97-AF65-F5344CB8AC3E}">
        <p14:creationId xmlns:p14="http://schemas.microsoft.com/office/powerpoint/2010/main" val="363061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9299867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Cena sportovních zařízení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30898"/>
            <a:ext cx="11558016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7F8BDAC1-27E7-C984-55C4-25730A31A5CE}"/>
              </a:ext>
            </a:extLst>
          </p:cNvPr>
          <p:cNvSpPr txBox="1"/>
          <p:nvPr/>
        </p:nvSpPr>
        <p:spPr>
          <a:xfrm>
            <a:off x="3920309" y="1631318"/>
            <a:ext cx="4351382" cy="5232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latin typeface="Verdana" panose="020B0604030504040204" pitchFamily="34" charset="0"/>
                <a:ea typeface="Verdana" panose="020B0604030504040204" pitchFamily="34" charset="0"/>
              </a:rPr>
              <a:t>PLOVÁRNA A SAUNA</a:t>
            </a:r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51F06C3D-280D-13B0-5060-CE8949DB0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918825"/>
              </p:ext>
            </p:extLst>
          </p:nvPr>
        </p:nvGraphicFramePr>
        <p:xfrm>
          <a:off x="7870287" y="2724561"/>
          <a:ext cx="3198711" cy="3179368"/>
        </p:xfrm>
        <a:graphic>
          <a:graphicData uri="http://schemas.openxmlformats.org/drawingml/2006/table">
            <a:tbl>
              <a:tblPr/>
              <a:tblGrid>
                <a:gridCol w="1931297">
                  <a:extLst>
                    <a:ext uri="{9D8B030D-6E8A-4147-A177-3AD203B41FA5}">
                      <a16:colId xmlns:a16="http://schemas.microsoft.com/office/drawing/2014/main" val="557620701"/>
                    </a:ext>
                  </a:extLst>
                </a:gridCol>
                <a:gridCol w="1267414">
                  <a:extLst>
                    <a:ext uri="{9D8B030D-6E8A-4147-A177-3AD203B41FA5}">
                      <a16:colId xmlns:a16="http://schemas.microsoft.com/office/drawing/2014/main" val="2408924188"/>
                    </a:ext>
                  </a:extLst>
                </a:gridCol>
              </a:tblGrid>
              <a:tr h="2468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Vstup dospělí - 60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23038"/>
                  </a:ext>
                </a:extLst>
              </a:tr>
              <a:tr h="246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Město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Cena 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459847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České Budějovice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368275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Praha Podolí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680167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Hradec Králové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80867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Liberec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011193"/>
                  </a:ext>
                </a:extLst>
              </a:tr>
              <a:tr h="24689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Třeboň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048300"/>
                  </a:ext>
                </a:extLst>
              </a:tr>
              <a:tr h="246892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789685"/>
                  </a:ext>
                </a:extLst>
              </a:tr>
              <a:tr h="2468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Pronájem 1 dráhy  - 60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663642"/>
                  </a:ext>
                </a:extLst>
              </a:tr>
              <a:tr h="246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Město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Cena 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35019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České Budějovice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620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268274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Hradec Králové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760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434810"/>
                  </a:ext>
                </a:extLst>
              </a:tr>
              <a:tr h="24689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Liberec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850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46639"/>
                  </a:ext>
                </a:extLst>
              </a:tr>
            </a:tbl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73E01FE4-6322-8262-42BE-270AA17B3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02640"/>
              </p:ext>
            </p:extLst>
          </p:nvPr>
        </p:nvGraphicFramePr>
        <p:xfrm>
          <a:off x="483755" y="2724560"/>
          <a:ext cx="5369790" cy="3179366"/>
        </p:xfrm>
        <a:graphic>
          <a:graphicData uri="http://schemas.openxmlformats.org/drawingml/2006/table">
            <a:tbl>
              <a:tblPr/>
              <a:tblGrid>
                <a:gridCol w="3395395">
                  <a:extLst>
                    <a:ext uri="{9D8B030D-6E8A-4147-A177-3AD203B41FA5}">
                      <a16:colId xmlns:a16="http://schemas.microsoft.com/office/drawing/2014/main" val="3305069976"/>
                    </a:ext>
                  </a:extLst>
                </a:gridCol>
                <a:gridCol w="1031750">
                  <a:extLst>
                    <a:ext uri="{9D8B030D-6E8A-4147-A177-3AD203B41FA5}">
                      <a16:colId xmlns:a16="http://schemas.microsoft.com/office/drawing/2014/main" val="1449801119"/>
                    </a:ext>
                  </a:extLst>
                </a:gridCol>
                <a:gridCol w="942645">
                  <a:extLst>
                    <a:ext uri="{9D8B030D-6E8A-4147-A177-3AD203B41FA5}">
                      <a16:colId xmlns:a16="http://schemas.microsoft.com/office/drawing/2014/main" val="2654264129"/>
                    </a:ext>
                  </a:extLst>
                </a:gridCol>
              </a:tblGrid>
              <a:tr h="29119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Aktivita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Cena 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Cena 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462038"/>
                  </a:ext>
                </a:extLst>
              </a:tr>
              <a:tr h="29119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plavecký bazén - vstup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501855"/>
                  </a:ext>
                </a:extLst>
              </a:tr>
              <a:tr h="28525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plavecký bazén - abonent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50502"/>
                  </a:ext>
                </a:extLst>
              </a:tr>
              <a:tr h="28525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plavecký bazén - dítě, senior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358727"/>
                  </a:ext>
                </a:extLst>
              </a:tr>
              <a:tr h="28525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plavecký bazén - vstup celodenní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150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23821"/>
                  </a:ext>
                </a:extLst>
              </a:tr>
              <a:tr h="285252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plavecký bazén - abonent celodenní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07109"/>
                  </a:ext>
                </a:extLst>
              </a:tr>
              <a:tr h="29119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plavecký bazén - 1 dráha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560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620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329777"/>
                  </a:ext>
                </a:extLst>
              </a:tr>
              <a:tr h="29119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sauna  - dospělí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145340"/>
                  </a:ext>
                </a:extLst>
              </a:tr>
              <a:tr h="29119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sauna  - dospělí 60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493513"/>
                  </a:ext>
                </a:extLst>
              </a:tr>
              <a:tr h="29119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sauna  - dospělí 90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190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270838"/>
                  </a:ext>
                </a:extLst>
              </a:tr>
              <a:tr h="291194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sauna  - dospělí 120 minut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210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220 Kč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734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000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C091B-51D7-F96E-DA03-4E2AAB3EC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72" y="520079"/>
            <a:ext cx="8768819" cy="834095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</a:rPr>
              <a:t>S H R N U T Í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8D7E71A-0E71-5A37-C015-C58FE5D1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2509" y="262827"/>
            <a:ext cx="1672979" cy="109175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A532836-54ED-C7F2-EACF-E065ACDD1F39}"/>
              </a:ext>
            </a:extLst>
          </p:cNvPr>
          <p:cNvSpPr txBox="1"/>
          <p:nvPr/>
        </p:nvSpPr>
        <p:spPr>
          <a:xfrm>
            <a:off x="4498848" y="6488668"/>
            <a:ext cx="319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Tisková konference 30. 11. 2022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6A12F9A-2B5D-7858-FAE2-486F1BF53660}"/>
              </a:ext>
            </a:extLst>
          </p:cNvPr>
          <p:cNvCxnSpPr/>
          <p:nvPr/>
        </p:nvCxnSpPr>
        <p:spPr>
          <a:xfrm>
            <a:off x="347472" y="6473952"/>
            <a:ext cx="1155801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677A185B-72D7-45DA-3E6E-ABB46CD1CFA6}"/>
              </a:ext>
            </a:extLst>
          </p:cNvPr>
          <p:cNvCxnSpPr/>
          <p:nvPr/>
        </p:nvCxnSpPr>
        <p:spPr>
          <a:xfrm>
            <a:off x="347472" y="1423970"/>
            <a:ext cx="1155801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ovéPole 8">
            <a:extLst>
              <a:ext uri="{FF2B5EF4-FFF2-40B4-BE49-F238E27FC236}">
                <a16:creationId xmlns:a16="http://schemas.microsoft.com/office/drawing/2014/main" id="{16206451-9ECF-DE99-A9AA-6523F505DB4E}"/>
              </a:ext>
            </a:extLst>
          </p:cNvPr>
          <p:cNvSpPr txBox="1"/>
          <p:nvPr/>
        </p:nvSpPr>
        <p:spPr>
          <a:xfrm>
            <a:off x="847288" y="1669409"/>
            <a:ext cx="88671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teplo  </a:t>
            </a:r>
            <a:r>
              <a:rPr lang="cs-CZ" sz="3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+ 14,17%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vodné a stočné  </a:t>
            </a:r>
            <a:r>
              <a:rPr lang="cs-CZ" sz="36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+8,36%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jízdné v MHD  </a:t>
            </a:r>
            <a:r>
              <a:rPr lang="cs-CZ" sz="36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+0,00%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svoz odpadu </a:t>
            </a:r>
            <a:r>
              <a:rPr lang="cs-CZ" sz="36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+0,00%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</a:rPr>
              <a:t>sportovní zařízení </a:t>
            </a:r>
            <a:r>
              <a:rPr lang="cs-CZ" sz="36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+10,00%</a:t>
            </a:r>
          </a:p>
        </p:txBody>
      </p:sp>
    </p:spTree>
    <p:extLst>
      <p:ext uri="{BB962C8B-B14F-4D97-AF65-F5344CB8AC3E}">
        <p14:creationId xmlns:p14="http://schemas.microsoft.com/office/powerpoint/2010/main" val="25556047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</TotalTime>
  <Words>541</Words>
  <Application>Microsoft Office PowerPoint</Application>
  <PresentationFormat>Širokoúhlá obrazovka</PresentationFormat>
  <Paragraphs>187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Motiv Office</vt:lpstr>
      <vt:lpstr>Ceny městských služeb  od 1. 1. 2023</vt:lpstr>
      <vt:lpstr>Cena tepla z Teplárny ČB</vt:lpstr>
      <vt:lpstr>Cena tepla z Teplárny ČB</vt:lpstr>
      <vt:lpstr>Cena vodného a stočného</vt:lpstr>
      <vt:lpstr>Cena vodného a stočného</vt:lpstr>
      <vt:lpstr>Cena jízdného v MHD</vt:lpstr>
      <vt:lpstr>Cena svozu odpadu</vt:lpstr>
      <vt:lpstr>Cena sportovních zařízení</vt:lpstr>
      <vt:lpstr>S H R N U T 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Ceny městských služeb  od 1. 1. 2023</dc:title>
  <dc:creator>Petr Maroš</dc:creator>
  <cp:lastModifiedBy>Veronika Džuba</cp:lastModifiedBy>
  <cp:revision>24</cp:revision>
  <dcterms:created xsi:type="dcterms:W3CDTF">2022-11-28T19:11:16Z</dcterms:created>
  <dcterms:modified xsi:type="dcterms:W3CDTF">2022-11-30T08:19:52Z</dcterms:modified>
</cp:coreProperties>
</file>